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handoutMasterIdLst>
    <p:handoutMasterId r:id="rId8"/>
  </p:handoutMasterIdLst>
  <p:sldIdLst>
    <p:sldId id="256" r:id="rId2"/>
    <p:sldId id="257" r:id="rId3"/>
    <p:sldId id="258" r:id="rId4"/>
    <p:sldId id="259" r:id="rId5"/>
    <p:sldId id="260" r:id="rId6"/>
  </p:sldIdLst>
  <p:sldSz cx="10693400" cy="7562850"/>
  <p:notesSz cx="9296400" cy="7010400"/>
  <p:defaultTextStyle>
    <a:defPPr>
      <a:defRPr kern="0"/>
    </a:defPPr>
  </p:defaultTextStyle>
  <p:extLst>
    <p:ext uri="{EFAFB233-063F-42B5-8137-9DF3F51BA10A}">
      <p15:sldGuideLst xmlns:p15="http://schemas.microsoft.com/office/powerpoint/2012/main">
        <p15:guide id="1" orient="horz" pos="2860" userDrawn="1">
          <p15:clr>
            <a:srgbClr val="A4A3A4"/>
          </p15:clr>
        </p15:guide>
        <p15:guide id="2" pos="21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89" d="100"/>
          <a:sy n="89" d="100"/>
        </p:scale>
        <p:origin x="192" y="78"/>
      </p:cViewPr>
      <p:guideLst>
        <p:guide orient="horz" pos="2860"/>
        <p:guide pos="2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265738" y="0"/>
            <a:ext cx="4029075" cy="350838"/>
          </a:xfrm>
          <a:prstGeom prst="rect">
            <a:avLst/>
          </a:prstGeom>
        </p:spPr>
        <p:txBody>
          <a:bodyPr vert="horz" lIns="91440" tIns="45720" rIns="91440" bIns="45720" rtlCol="0"/>
          <a:lstStyle>
            <a:lvl1pPr algn="r">
              <a:defRPr sz="1200"/>
            </a:lvl1pPr>
          </a:lstStyle>
          <a:p>
            <a:fld id="{6FD769CE-6A27-40D2-8979-EC9109F732A8}" type="datetimeFigureOut">
              <a:rPr lang="en-US" smtClean="0"/>
              <a:t>11/10/2025</a:t>
            </a:fld>
            <a:endParaRPr lang="en-US"/>
          </a:p>
        </p:txBody>
      </p:sp>
      <p:sp>
        <p:nvSpPr>
          <p:cNvPr id="4" name="Footer Placeholder 3"/>
          <p:cNvSpPr>
            <a:spLocks noGrp="1"/>
          </p:cNvSpPr>
          <p:nvPr>
            <p:ph type="ftr" sz="quarter" idx="2"/>
          </p:nvPr>
        </p:nvSpPr>
        <p:spPr>
          <a:xfrm>
            <a:off x="0" y="6659563"/>
            <a:ext cx="4029075" cy="3508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265738" y="6659563"/>
            <a:ext cx="4029075" cy="350837"/>
          </a:xfrm>
          <a:prstGeom prst="rect">
            <a:avLst/>
          </a:prstGeom>
        </p:spPr>
        <p:txBody>
          <a:bodyPr vert="horz" lIns="91440" tIns="45720" rIns="91440" bIns="45720" rtlCol="0" anchor="b"/>
          <a:lstStyle>
            <a:lvl1pPr algn="r">
              <a:defRPr sz="1200"/>
            </a:lvl1pPr>
          </a:lstStyle>
          <a:p>
            <a:fld id="{A5FC8EA4-D57E-4E9A-B6C0-6A9A8B92B289}"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65738" y="0"/>
            <a:ext cx="4029075" cy="350838"/>
          </a:xfrm>
          <a:prstGeom prst="rect">
            <a:avLst/>
          </a:prstGeom>
        </p:spPr>
        <p:txBody>
          <a:bodyPr vert="horz" lIns="91440" tIns="45720" rIns="91440" bIns="45720" rtlCol="0"/>
          <a:lstStyle>
            <a:lvl1pPr algn="r">
              <a:defRPr sz="1200"/>
            </a:lvl1pPr>
          </a:lstStyle>
          <a:p>
            <a:fld id="{89A89D46-2FE0-4DDB-8606-765C50227A5B}" type="datetimeFigureOut">
              <a:rPr lang="en-US" smtClean="0"/>
              <a:t>11/10/2025</a:t>
            </a:fld>
            <a:endParaRPr lang="en-US"/>
          </a:p>
        </p:txBody>
      </p:sp>
      <p:sp>
        <p:nvSpPr>
          <p:cNvPr id="4" name="Slide Image Placeholder 3"/>
          <p:cNvSpPr>
            <a:spLocks noGrp="1" noRot="1" noChangeAspect="1"/>
          </p:cNvSpPr>
          <p:nvPr>
            <p:ph type="sldImg" idx="2"/>
          </p:nvPr>
        </p:nvSpPr>
        <p:spPr>
          <a:xfrm>
            <a:off x="2976563" y="876300"/>
            <a:ext cx="3343275" cy="23653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30275" y="3373438"/>
            <a:ext cx="7435850" cy="27606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9563"/>
            <a:ext cx="4029075" cy="3508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65738" y="6659563"/>
            <a:ext cx="4029075" cy="350837"/>
          </a:xfrm>
          <a:prstGeom prst="rect">
            <a:avLst/>
          </a:prstGeom>
        </p:spPr>
        <p:txBody>
          <a:bodyPr vert="horz" lIns="91440" tIns="45720" rIns="91440" bIns="45720" rtlCol="0" anchor="b"/>
          <a:lstStyle>
            <a:lvl1pPr algn="r">
              <a:defRPr sz="1200"/>
            </a:lvl1pPr>
          </a:lstStyle>
          <a:p>
            <a:fld id="{962A8FC5-7A84-4E2F-9500-93173A10524B}" type="slidenum">
              <a:rPr lang="en-US" smtClean="0"/>
              <a:t>‹#›</a:t>
            </a:fld>
            <a:endParaRPr lang="en-US"/>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2A8FC5-7A84-4E2F-9500-93173A10524B}" type="slidenum">
              <a:rPr lang="en-US" smtClean="0"/>
              <a:t>3</a:t>
            </a:fld>
            <a:endParaRPr lang="en-US"/>
          </a:p>
        </p:txBody>
      </p:sp>
      <p:sp>
        <p:nvSpPr>
          <p:cNvPr id="5" name="Footer Placeholder 4"/>
          <p:cNvSpPr>
            <a:spLocks noGrp="1"/>
          </p:cNvSpPr>
          <p:nvPr>
            <p:ph type="ftr" sz="quarter"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BF8A71D9-8C0A-4F0F-9F26-4888B61F0160}" type="datetime1">
              <a:rPr lang="en-US" smtClean="0"/>
              <a:t>11/10/2025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AFFC67C6-F521-43D2-BBB1-888932A6901D}" type="datetime1">
              <a:rPr lang="en-US" smtClean="0"/>
              <a:t>11/10/2025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8F4D3E9F-04B4-484A-BBEE-32DAF47EE2E1}" type="datetime1">
              <a:rPr lang="en-US" smtClean="0"/>
              <a:t>11/10/2025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6588A0F6-8D89-4561-946D-2D3D32916BEF}" type="datetime1">
              <a:rPr lang="en-US" smtClean="0"/>
              <a:t>11/10/2025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F4EDA596-15DF-4840-A357-E96F15F2FB89}" type="datetime1">
              <a:rPr lang="en-US" smtClean="0"/>
              <a:t>11/10/2025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4670" y="302514"/>
            <a:ext cx="9624060" cy="121005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7033450"/>
            <a:ext cx="3421888"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21BCEC5E-AF73-46B7-A252-02188F6E8965}" type="datetime1">
              <a:rPr lang="en-US" smtClean="0"/>
              <a:t>11/10/2025</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13.png"/><Relationship Id="rId5" Type="http://schemas.openxmlformats.org/officeDocument/2006/relationships/image" Target="../media/image12.jpeg"/><Relationship Id="rId4" Type="http://schemas.openxmlformats.org/officeDocument/2006/relationships/image" Target="../media/image11.jpeg"/></Relationships>
</file>

<file path=ppt/slides/_rels/slide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8305" y="169291"/>
            <a:ext cx="7421243" cy="196215"/>
          </a:xfrm>
          <a:prstGeom prst="rect">
            <a:avLst/>
          </a:prstGeom>
        </p:spPr>
        <p:txBody>
          <a:bodyPr vert="horz" wrap="square" lIns="0" tIns="12065" rIns="0" bIns="0" rtlCol="0">
            <a:spAutoFit/>
          </a:bodyPr>
          <a:lstStyle/>
          <a:p>
            <a:pPr marL="12700">
              <a:lnSpc>
                <a:spcPct val="100000"/>
              </a:lnSpc>
              <a:spcBef>
                <a:spcPts val="95"/>
              </a:spcBef>
            </a:pPr>
            <a:r>
              <a:rPr sz="1200" b="1" dirty="0">
                <a:latin typeface="Times New Roman" panose="02020603050405020304" pitchFamily="18" charset="0"/>
                <a:cs typeface="Times New Roman" panose="02020603050405020304" pitchFamily="18" charset="0"/>
              </a:rPr>
              <a:t>HƯỚNG</a:t>
            </a:r>
            <a:r>
              <a:rPr sz="1200" b="1" spc="-30" dirty="0">
                <a:latin typeface="Times New Roman" panose="02020603050405020304" pitchFamily="18" charset="0"/>
                <a:cs typeface="Times New Roman" panose="02020603050405020304" pitchFamily="18" charset="0"/>
              </a:rPr>
              <a:t> </a:t>
            </a:r>
            <a:r>
              <a:rPr sz="1200" b="1" dirty="0">
                <a:latin typeface="Times New Roman" panose="02020603050405020304" pitchFamily="18" charset="0"/>
                <a:cs typeface="Times New Roman" panose="02020603050405020304" pitchFamily="18" charset="0"/>
              </a:rPr>
              <a:t>DẪN</a:t>
            </a:r>
            <a:r>
              <a:rPr sz="1200" b="1" spc="-40" dirty="0">
                <a:latin typeface="Times New Roman" panose="02020603050405020304" pitchFamily="18" charset="0"/>
                <a:cs typeface="Times New Roman" panose="02020603050405020304" pitchFamily="18" charset="0"/>
              </a:rPr>
              <a:t> </a:t>
            </a:r>
            <a:r>
              <a:rPr sz="1200" b="1" dirty="0">
                <a:latin typeface="Times New Roman" panose="02020603050405020304" pitchFamily="18" charset="0"/>
                <a:cs typeface="Times New Roman" panose="02020603050405020304" pitchFamily="18" charset="0"/>
              </a:rPr>
              <a:t>NỘP</a:t>
            </a:r>
            <a:r>
              <a:rPr sz="1200" b="1" spc="-30" dirty="0">
                <a:latin typeface="Times New Roman" panose="02020603050405020304" pitchFamily="18" charset="0"/>
                <a:cs typeface="Times New Roman" panose="02020603050405020304" pitchFamily="18" charset="0"/>
              </a:rPr>
              <a:t> </a:t>
            </a:r>
            <a:r>
              <a:rPr sz="1200" b="1" dirty="0">
                <a:latin typeface="Times New Roman" panose="02020603050405020304" pitchFamily="18" charset="0"/>
                <a:cs typeface="Times New Roman" panose="02020603050405020304" pitchFamily="18" charset="0"/>
              </a:rPr>
              <a:t>HỌC</a:t>
            </a:r>
            <a:r>
              <a:rPr sz="1200" b="1" spc="-40" dirty="0">
                <a:latin typeface="Times New Roman" panose="02020603050405020304" pitchFamily="18" charset="0"/>
                <a:cs typeface="Times New Roman" panose="02020603050405020304" pitchFamily="18" charset="0"/>
              </a:rPr>
              <a:t> </a:t>
            </a:r>
            <a:r>
              <a:rPr sz="1200" b="1" dirty="0">
                <a:latin typeface="Times New Roman" panose="02020603050405020304" pitchFamily="18" charset="0"/>
                <a:cs typeface="Times New Roman" panose="02020603050405020304" pitchFamily="18" charset="0"/>
              </a:rPr>
              <a:t>PHÍ</a:t>
            </a:r>
            <a:r>
              <a:rPr sz="1200" b="1" spc="-30" dirty="0">
                <a:latin typeface="Times New Roman" panose="02020603050405020304" pitchFamily="18" charset="0"/>
                <a:cs typeface="Times New Roman" panose="02020603050405020304" pitchFamily="18" charset="0"/>
              </a:rPr>
              <a:t> </a:t>
            </a:r>
            <a:r>
              <a:rPr sz="1200" b="1" dirty="0">
                <a:latin typeface="Times New Roman" panose="02020603050405020304" pitchFamily="18" charset="0"/>
                <a:cs typeface="Times New Roman" panose="02020603050405020304" pitchFamily="18" charset="0"/>
              </a:rPr>
              <a:t>VÀO</a:t>
            </a:r>
            <a:r>
              <a:rPr sz="1200" b="1" spc="-25" dirty="0">
                <a:latin typeface="Times New Roman" panose="02020603050405020304" pitchFamily="18" charset="0"/>
                <a:cs typeface="Times New Roman" panose="02020603050405020304" pitchFamily="18" charset="0"/>
              </a:rPr>
              <a:t> </a:t>
            </a:r>
            <a:r>
              <a:rPr sz="1200" b="1" dirty="0">
                <a:latin typeface="Times New Roman" panose="02020603050405020304" pitchFamily="18" charset="0"/>
                <a:cs typeface="Times New Roman" panose="02020603050405020304" pitchFamily="18" charset="0"/>
              </a:rPr>
              <a:t>TÀI</a:t>
            </a:r>
            <a:r>
              <a:rPr sz="1200" b="1" spc="-30" dirty="0">
                <a:latin typeface="Times New Roman" panose="02020603050405020304" pitchFamily="18" charset="0"/>
                <a:cs typeface="Times New Roman" panose="02020603050405020304" pitchFamily="18" charset="0"/>
              </a:rPr>
              <a:t> </a:t>
            </a:r>
            <a:r>
              <a:rPr sz="1200" b="1" dirty="0">
                <a:latin typeface="Times New Roman" panose="02020603050405020304" pitchFamily="18" charset="0"/>
                <a:cs typeface="Times New Roman" panose="02020603050405020304" pitchFamily="18" charset="0"/>
              </a:rPr>
              <a:t>KHOẢN</a:t>
            </a:r>
            <a:r>
              <a:rPr sz="1200" b="1" spc="-30" dirty="0">
                <a:latin typeface="Times New Roman" panose="02020603050405020304" pitchFamily="18" charset="0"/>
                <a:cs typeface="Times New Roman" panose="02020603050405020304" pitchFamily="18" charset="0"/>
              </a:rPr>
              <a:t> </a:t>
            </a:r>
            <a:r>
              <a:rPr sz="1200" b="1" dirty="0">
                <a:latin typeface="Times New Roman" panose="02020603050405020304" pitchFamily="18" charset="0"/>
                <a:cs typeface="Times New Roman" panose="02020603050405020304" pitchFamily="18" charset="0"/>
              </a:rPr>
              <a:t>ĐỊNH</a:t>
            </a:r>
            <a:r>
              <a:rPr sz="1200" b="1" spc="-30" dirty="0">
                <a:latin typeface="Times New Roman" panose="02020603050405020304" pitchFamily="18" charset="0"/>
                <a:cs typeface="Times New Roman" panose="02020603050405020304" pitchFamily="18" charset="0"/>
              </a:rPr>
              <a:t> </a:t>
            </a:r>
            <a:r>
              <a:rPr sz="1200" b="1" dirty="0">
                <a:latin typeface="Times New Roman" panose="02020603050405020304" pitchFamily="18" charset="0"/>
                <a:cs typeface="Times New Roman" panose="02020603050405020304" pitchFamily="18" charset="0"/>
              </a:rPr>
              <a:t>DANH</a:t>
            </a:r>
            <a:r>
              <a:rPr sz="1200" b="1" spc="-40" dirty="0">
                <a:latin typeface="Times New Roman" panose="02020603050405020304" pitchFamily="18" charset="0"/>
                <a:cs typeface="Times New Roman" panose="02020603050405020304" pitchFamily="18" charset="0"/>
              </a:rPr>
              <a:t> </a:t>
            </a:r>
            <a:r>
              <a:rPr sz="1200" b="1" dirty="0">
                <a:latin typeface="Times New Roman" panose="02020603050405020304" pitchFamily="18" charset="0"/>
                <a:cs typeface="Times New Roman" panose="02020603050405020304" pitchFamily="18" charset="0"/>
              </a:rPr>
              <a:t>DÀNH</a:t>
            </a:r>
            <a:r>
              <a:rPr sz="1200" b="1" spc="-30" dirty="0">
                <a:latin typeface="Times New Roman" panose="02020603050405020304" pitchFamily="18" charset="0"/>
                <a:cs typeface="Times New Roman" panose="02020603050405020304" pitchFamily="18" charset="0"/>
              </a:rPr>
              <a:t> </a:t>
            </a:r>
            <a:r>
              <a:rPr sz="1200" b="1" dirty="0">
                <a:latin typeface="Times New Roman" panose="02020603050405020304" pitchFamily="18" charset="0"/>
                <a:cs typeface="Times New Roman" panose="02020603050405020304" pitchFamily="18" charset="0"/>
              </a:rPr>
              <a:t>CHO</a:t>
            </a:r>
            <a:r>
              <a:rPr sz="1200" b="1" spc="-35" dirty="0">
                <a:latin typeface="Times New Roman" panose="02020603050405020304" pitchFamily="18" charset="0"/>
                <a:cs typeface="Times New Roman" panose="02020603050405020304" pitchFamily="18" charset="0"/>
              </a:rPr>
              <a:t> </a:t>
            </a:r>
            <a:r>
              <a:rPr lang="en-US" sz="1200" b="1" spc="-20" dirty="0" err="1">
                <a:latin typeface="Times New Roman" panose="02020603050405020304" pitchFamily="18" charset="0"/>
                <a:cs typeface="Times New Roman" panose="02020603050405020304" pitchFamily="18" charset="0"/>
              </a:rPr>
              <a:t>PHỤ</a:t>
            </a:r>
            <a:r>
              <a:rPr lang="en-US" sz="1200" b="1" spc="-20" dirty="0">
                <a:latin typeface="Times New Roman" panose="02020603050405020304" pitchFamily="18" charset="0"/>
                <a:cs typeface="Times New Roman" panose="02020603050405020304" pitchFamily="18" charset="0"/>
              </a:rPr>
              <a:t> HUYNH/SINH VIÊN</a:t>
            </a:r>
            <a:endParaRPr sz="1200" dirty="0">
              <a:latin typeface="Times New Roman" panose="02020603050405020304" pitchFamily="18" charset="0"/>
              <a:cs typeface="Times New Roman" panose="02020603050405020304" pitchFamily="18" charset="0"/>
            </a:endParaRPr>
          </a:p>
        </p:txBody>
      </p:sp>
      <p:grpSp>
        <p:nvGrpSpPr>
          <p:cNvPr id="4" name="object 4"/>
          <p:cNvGrpSpPr/>
          <p:nvPr/>
        </p:nvGrpSpPr>
        <p:grpSpPr>
          <a:xfrm>
            <a:off x="4127245" y="385953"/>
            <a:ext cx="5211445" cy="1951355"/>
            <a:chOff x="4138040" y="1567688"/>
            <a:chExt cx="5211445" cy="1951355"/>
          </a:xfrm>
        </p:grpSpPr>
        <p:sp>
          <p:nvSpPr>
            <p:cNvPr id="5" name="object 5"/>
            <p:cNvSpPr/>
            <p:nvPr/>
          </p:nvSpPr>
          <p:spPr>
            <a:xfrm>
              <a:off x="4144390" y="1574038"/>
              <a:ext cx="417195" cy="1938655"/>
            </a:xfrm>
            <a:custGeom>
              <a:avLst/>
              <a:gdLst/>
              <a:ahLst/>
              <a:cxnLst/>
              <a:rect l="l" t="t" r="r" b="b"/>
              <a:pathLst>
                <a:path w="417195" h="1938654">
                  <a:moveTo>
                    <a:pt x="15367" y="0"/>
                  </a:moveTo>
                  <a:lnTo>
                    <a:pt x="48808" y="34613"/>
                  </a:lnTo>
                  <a:lnTo>
                    <a:pt x="80795" y="70093"/>
                  </a:lnTo>
                  <a:lnTo>
                    <a:pt x="111329" y="106399"/>
                  </a:lnTo>
                  <a:lnTo>
                    <a:pt x="140408" y="143493"/>
                  </a:lnTo>
                  <a:lnTo>
                    <a:pt x="168034" y="181337"/>
                  </a:lnTo>
                  <a:lnTo>
                    <a:pt x="194205" y="219893"/>
                  </a:lnTo>
                  <a:lnTo>
                    <a:pt x="218923" y="259122"/>
                  </a:lnTo>
                  <a:lnTo>
                    <a:pt x="242187" y="298986"/>
                  </a:lnTo>
                  <a:lnTo>
                    <a:pt x="263996" y="339445"/>
                  </a:lnTo>
                  <a:lnTo>
                    <a:pt x="284352" y="380463"/>
                  </a:lnTo>
                  <a:lnTo>
                    <a:pt x="303253" y="421999"/>
                  </a:lnTo>
                  <a:lnTo>
                    <a:pt x="320701" y="464016"/>
                  </a:lnTo>
                  <a:lnTo>
                    <a:pt x="336695" y="506476"/>
                  </a:lnTo>
                  <a:lnTo>
                    <a:pt x="351235" y="549339"/>
                  </a:lnTo>
                  <a:lnTo>
                    <a:pt x="364320" y="592567"/>
                  </a:lnTo>
                  <a:lnTo>
                    <a:pt x="375952" y="636123"/>
                  </a:lnTo>
                  <a:lnTo>
                    <a:pt x="386130" y="679967"/>
                  </a:lnTo>
                  <a:lnTo>
                    <a:pt x="394854" y="724061"/>
                  </a:lnTo>
                  <a:lnTo>
                    <a:pt x="402124" y="768366"/>
                  </a:lnTo>
                  <a:lnTo>
                    <a:pt x="407940" y="812845"/>
                  </a:lnTo>
                  <a:lnTo>
                    <a:pt x="412302" y="857458"/>
                  </a:lnTo>
                  <a:lnTo>
                    <a:pt x="415210" y="902167"/>
                  </a:lnTo>
                  <a:lnTo>
                    <a:pt x="416664" y="946934"/>
                  </a:lnTo>
                  <a:lnTo>
                    <a:pt x="416664" y="991720"/>
                  </a:lnTo>
                  <a:lnTo>
                    <a:pt x="415210" y="1036487"/>
                  </a:lnTo>
                  <a:lnTo>
                    <a:pt x="412302" y="1081196"/>
                  </a:lnTo>
                  <a:lnTo>
                    <a:pt x="407940" y="1125809"/>
                  </a:lnTo>
                  <a:lnTo>
                    <a:pt x="402124" y="1170288"/>
                  </a:lnTo>
                  <a:lnTo>
                    <a:pt x="394854" y="1214593"/>
                  </a:lnTo>
                  <a:lnTo>
                    <a:pt x="386130" y="1258687"/>
                  </a:lnTo>
                  <a:lnTo>
                    <a:pt x="375952" y="1302531"/>
                  </a:lnTo>
                  <a:lnTo>
                    <a:pt x="364320" y="1346087"/>
                  </a:lnTo>
                  <a:lnTo>
                    <a:pt x="351235" y="1389315"/>
                  </a:lnTo>
                  <a:lnTo>
                    <a:pt x="336695" y="1432178"/>
                  </a:lnTo>
                  <a:lnTo>
                    <a:pt x="320701" y="1474638"/>
                  </a:lnTo>
                  <a:lnTo>
                    <a:pt x="303253" y="1516655"/>
                  </a:lnTo>
                  <a:lnTo>
                    <a:pt x="284352" y="1558191"/>
                  </a:lnTo>
                  <a:lnTo>
                    <a:pt x="263996" y="1599209"/>
                  </a:lnTo>
                  <a:lnTo>
                    <a:pt x="242187" y="1639668"/>
                  </a:lnTo>
                  <a:lnTo>
                    <a:pt x="218923" y="1679532"/>
                  </a:lnTo>
                  <a:lnTo>
                    <a:pt x="194205" y="1718761"/>
                  </a:lnTo>
                  <a:lnTo>
                    <a:pt x="168034" y="1757317"/>
                  </a:lnTo>
                  <a:lnTo>
                    <a:pt x="140408" y="1795161"/>
                  </a:lnTo>
                  <a:lnTo>
                    <a:pt x="111329" y="1832255"/>
                  </a:lnTo>
                  <a:lnTo>
                    <a:pt x="80795" y="1868561"/>
                  </a:lnTo>
                  <a:lnTo>
                    <a:pt x="48808" y="1904041"/>
                  </a:lnTo>
                  <a:lnTo>
                    <a:pt x="15367" y="1938654"/>
                  </a:lnTo>
                  <a:lnTo>
                    <a:pt x="0" y="1923414"/>
                  </a:lnTo>
                  <a:lnTo>
                    <a:pt x="33617" y="1888592"/>
                  </a:lnTo>
                  <a:lnTo>
                    <a:pt x="65740" y="1852882"/>
                  </a:lnTo>
                  <a:lnTo>
                    <a:pt x="96370" y="1816325"/>
                  </a:lnTo>
                  <a:lnTo>
                    <a:pt x="125505" y="1778960"/>
                  </a:lnTo>
                  <a:lnTo>
                    <a:pt x="153146" y="1740828"/>
                  </a:lnTo>
                  <a:lnTo>
                    <a:pt x="179293" y="1701970"/>
                  </a:lnTo>
                  <a:lnTo>
                    <a:pt x="203946" y="1662425"/>
                  </a:lnTo>
                  <a:lnTo>
                    <a:pt x="227104" y="1622235"/>
                  </a:lnTo>
                  <a:lnTo>
                    <a:pt x="248769" y="1581439"/>
                  </a:lnTo>
                  <a:lnTo>
                    <a:pt x="268939" y="1540078"/>
                  </a:lnTo>
                  <a:lnTo>
                    <a:pt x="287616" y="1498192"/>
                  </a:lnTo>
                  <a:lnTo>
                    <a:pt x="304798" y="1455822"/>
                  </a:lnTo>
                  <a:lnTo>
                    <a:pt x="320486" y="1413008"/>
                  </a:lnTo>
                  <a:lnTo>
                    <a:pt x="334680" y="1369790"/>
                  </a:lnTo>
                  <a:lnTo>
                    <a:pt x="347380" y="1326209"/>
                  </a:lnTo>
                  <a:lnTo>
                    <a:pt x="358586" y="1282305"/>
                  </a:lnTo>
                  <a:lnTo>
                    <a:pt x="368298" y="1238119"/>
                  </a:lnTo>
                  <a:lnTo>
                    <a:pt x="376515" y="1193690"/>
                  </a:lnTo>
                  <a:lnTo>
                    <a:pt x="383239" y="1149060"/>
                  </a:lnTo>
                  <a:lnTo>
                    <a:pt x="388468" y="1104268"/>
                  </a:lnTo>
                  <a:lnTo>
                    <a:pt x="392204" y="1059355"/>
                  </a:lnTo>
                  <a:lnTo>
                    <a:pt x="394445" y="1014361"/>
                  </a:lnTo>
                  <a:lnTo>
                    <a:pt x="395192" y="969327"/>
                  </a:lnTo>
                  <a:lnTo>
                    <a:pt x="394445" y="924293"/>
                  </a:lnTo>
                  <a:lnTo>
                    <a:pt x="392204" y="879299"/>
                  </a:lnTo>
                  <a:lnTo>
                    <a:pt x="388468" y="834386"/>
                  </a:lnTo>
                  <a:lnTo>
                    <a:pt x="383239" y="789594"/>
                  </a:lnTo>
                  <a:lnTo>
                    <a:pt x="376515" y="744964"/>
                  </a:lnTo>
                  <a:lnTo>
                    <a:pt x="368298" y="700535"/>
                  </a:lnTo>
                  <a:lnTo>
                    <a:pt x="358586" y="656349"/>
                  </a:lnTo>
                  <a:lnTo>
                    <a:pt x="347380" y="612445"/>
                  </a:lnTo>
                  <a:lnTo>
                    <a:pt x="334680" y="568864"/>
                  </a:lnTo>
                  <a:lnTo>
                    <a:pt x="320486" y="525646"/>
                  </a:lnTo>
                  <a:lnTo>
                    <a:pt x="304798" y="482832"/>
                  </a:lnTo>
                  <a:lnTo>
                    <a:pt x="287616" y="440462"/>
                  </a:lnTo>
                  <a:lnTo>
                    <a:pt x="268939" y="398576"/>
                  </a:lnTo>
                  <a:lnTo>
                    <a:pt x="248769" y="357215"/>
                  </a:lnTo>
                  <a:lnTo>
                    <a:pt x="227104" y="316419"/>
                  </a:lnTo>
                  <a:lnTo>
                    <a:pt x="203946" y="276229"/>
                  </a:lnTo>
                  <a:lnTo>
                    <a:pt x="179293" y="236684"/>
                  </a:lnTo>
                  <a:lnTo>
                    <a:pt x="153146" y="197826"/>
                  </a:lnTo>
                  <a:lnTo>
                    <a:pt x="125505" y="159694"/>
                  </a:lnTo>
                  <a:lnTo>
                    <a:pt x="96370" y="122329"/>
                  </a:lnTo>
                  <a:lnTo>
                    <a:pt x="65740" y="85772"/>
                  </a:lnTo>
                  <a:lnTo>
                    <a:pt x="33617" y="50062"/>
                  </a:lnTo>
                  <a:lnTo>
                    <a:pt x="0" y="15239"/>
                  </a:lnTo>
                  <a:lnTo>
                    <a:pt x="15367" y="0"/>
                  </a:lnTo>
                  <a:close/>
                </a:path>
              </a:pathLst>
            </a:custGeom>
            <a:ln w="12700">
              <a:solidFill>
                <a:srgbClr val="578837"/>
              </a:solidFill>
            </a:ln>
          </p:spPr>
          <p:txBody>
            <a:bodyPr wrap="square" lIns="0" tIns="0" rIns="0" bIns="0" rtlCol="0"/>
            <a:lstStyle/>
            <a:p>
              <a:endParaRPr sz="1200">
                <a:latin typeface="Times New Roman" panose="02020603050405020304" pitchFamily="18" charset="0"/>
                <a:cs typeface="Times New Roman" panose="02020603050405020304" pitchFamily="18" charset="0"/>
              </a:endParaRPr>
            </a:p>
          </p:txBody>
        </p:sp>
        <p:pic>
          <p:nvPicPr>
            <p:cNvPr id="6" name="object 6"/>
            <p:cNvPicPr/>
            <p:nvPr/>
          </p:nvPicPr>
          <p:blipFill>
            <a:blip r:embed="rId2" cstate="print"/>
            <a:stretch>
              <a:fillRect/>
            </a:stretch>
          </p:blipFill>
          <p:spPr>
            <a:xfrm>
              <a:off x="4398263" y="1726654"/>
              <a:ext cx="4950714" cy="412280"/>
            </a:xfrm>
            <a:prstGeom prst="rect">
              <a:avLst/>
            </a:prstGeom>
          </p:spPr>
        </p:pic>
      </p:grpSp>
      <p:sp>
        <p:nvSpPr>
          <p:cNvPr id="7" name="object 7"/>
          <p:cNvSpPr txBox="1"/>
          <p:nvPr/>
        </p:nvSpPr>
        <p:spPr>
          <a:xfrm>
            <a:off x="4701539" y="624916"/>
            <a:ext cx="2171700" cy="196215"/>
          </a:xfrm>
          <a:prstGeom prst="rect">
            <a:avLst/>
          </a:prstGeom>
        </p:spPr>
        <p:txBody>
          <a:bodyPr vert="horz" wrap="square" lIns="0" tIns="12065" rIns="0" bIns="0" rtlCol="0">
            <a:spAutoFit/>
          </a:bodyPr>
          <a:lstStyle/>
          <a:p>
            <a:pPr marL="12700">
              <a:lnSpc>
                <a:spcPct val="100000"/>
              </a:lnSpc>
              <a:spcBef>
                <a:spcPts val="95"/>
              </a:spcBef>
            </a:pPr>
            <a:r>
              <a:rPr sz="1200" dirty="0">
                <a:latin typeface="Times New Roman" panose="02020603050405020304" pitchFamily="18" charset="0"/>
                <a:cs typeface="Times New Roman" panose="02020603050405020304" pitchFamily="18" charset="0"/>
              </a:rPr>
              <a:t>Nộp</a:t>
            </a:r>
            <a:r>
              <a:rPr sz="1200" spc="-1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học</a:t>
            </a:r>
            <a:r>
              <a:rPr sz="1200" spc="-2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phí</a:t>
            </a:r>
            <a:r>
              <a:rPr sz="1200" spc="-1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trên</a:t>
            </a:r>
            <a:r>
              <a:rPr sz="1200" spc="-5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VCB</a:t>
            </a:r>
            <a:r>
              <a:rPr sz="1200" spc="-15" dirty="0">
                <a:latin typeface="Times New Roman" panose="02020603050405020304" pitchFamily="18" charset="0"/>
                <a:cs typeface="Times New Roman" panose="02020603050405020304" pitchFamily="18" charset="0"/>
              </a:rPr>
              <a:t> </a:t>
            </a:r>
            <a:r>
              <a:rPr sz="1200" spc="-10" dirty="0">
                <a:latin typeface="Times New Roman" panose="02020603050405020304" pitchFamily="18" charset="0"/>
                <a:cs typeface="Times New Roman" panose="02020603050405020304" pitchFamily="18" charset="0"/>
              </a:rPr>
              <a:t>Digibank</a:t>
            </a:r>
            <a:endParaRPr sz="1200" dirty="0">
              <a:latin typeface="Times New Roman" panose="02020603050405020304" pitchFamily="18" charset="0"/>
              <a:cs typeface="Times New Roman" panose="02020603050405020304" pitchFamily="18" charset="0"/>
            </a:endParaRPr>
          </a:p>
        </p:txBody>
      </p:sp>
      <p:grpSp>
        <p:nvGrpSpPr>
          <p:cNvPr id="8" name="object 8"/>
          <p:cNvGrpSpPr/>
          <p:nvPr/>
        </p:nvGrpSpPr>
        <p:grpSpPr>
          <a:xfrm>
            <a:off x="4133850" y="494792"/>
            <a:ext cx="5204460" cy="1072515"/>
            <a:chOff x="4144645" y="1676527"/>
            <a:chExt cx="5204460" cy="1072515"/>
          </a:xfrm>
        </p:grpSpPr>
        <p:pic>
          <p:nvPicPr>
            <p:cNvPr id="9" name="object 9"/>
            <p:cNvPicPr/>
            <p:nvPr/>
          </p:nvPicPr>
          <p:blipFill>
            <a:blip r:embed="rId3" cstate="print"/>
            <a:stretch>
              <a:fillRect/>
            </a:stretch>
          </p:blipFill>
          <p:spPr>
            <a:xfrm>
              <a:off x="4147820" y="1679702"/>
              <a:ext cx="508000" cy="508000"/>
            </a:xfrm>
            <a:prstGeom prst="rect">
              <a:avLst/>
            </a:prstGeom>
          </p:spPr>
        </p:pic>
        <p:sp>
          <p:nvSpPr>
            <p:cNvPr id="10" name="object 10"/>
            <p:cNvSpPr/>
            <p:nvPr/>
          </p:nvSpPr>
          <p:spPr>
            <a:xfrm>
              <a:off x="4147820" y="1679702"/>
              <a:ext cx="508000" cy="508000"/>
            </a:xfrm>
            <a:custGeom>
              <a:avLst/>
              <a:gdLst/>
              <a:ahLst/>
              <a:cxnLst/>
              <a:rect l="l" t="t" r="r" b="b"/>
              <a:pathLst>
                <a:path w="508000" h="508000">
                  <a:moveTo>
                    <a:pt x="0" y="254000"/>
                  </a:moveTo>
                  <a:lnTo>
                    <a:pt x="4090" y="208362"/>
                  </a:lnTo>
                  <a:lnTo>
                    <a:pt x="15884" y="165400"/>
                  </a:lnTo>
                  <a:lnTo>
                    <a:pt x="34666" y="125833"/>
                  </a:lnTo>
                  <a:lnTo>
                    <a:pt x="59719" y="90380"/>
                  </a:lnTo>
                  <a:lnTo>
                    <a:pt x="90328" y="59761"/>
                  </a:lnTo>
                  <a:lnTo>
                    <a:pt x="125777" y="34694"/>
                  </a:lnTo>
                  <a:lnTo>
                    <a:pt x="165349" y="15899"/>
                  </a:lnTo>
                  <a:lnTo>
                    <a:pt x="208328" y="4094"/>
                  </a:lnTo>
                  <a:lnTo>
                    <a:pt x="254000" y="0"/>
                  </a:lnTo>
                  <a:lnTo>
                    <a:pt x="299637" y="4094"/>
                  </a:lnTo>
                  <a:lnTo>
                    <a:pt x="342599" y="15899"/>
                  </a:lnTo>
                  <a:lnTo>
                    <a:pt x="382166" y="34694"/>
                  </a:lnTo>
                  <a:lnTo>
                    <a:pt x="417619" y="59761"/>
                  </a:lnTo>
                  <a:lnTo>
                    <a:pt x="448238" y="90380"/>
                  </a:lnTo>
                  <a:lnTo>
                    <a:pt x="473305" y="125833"/>
                  </a:lnTo>
                  <a:lnTo>
                    <a:pt x="492100" y="165400"/>
                  </a:lnTo>
                  <a:lnTo>
                    <a:pt x="503905" y="208362"/>
                  </a:lnTo>
                  <a:lnTo>
                    <a:pt x="508000" y="254000"/>
                  </a:lnTo>
                  <a:lnTo>
                    <a:pt x="503905" y="299671"/>
                  </a:lnTo>
                  <a:lnTo>
                    <a:pt x="492100" y="342650"/>
                  </a:lnTo>
                  <a:lnTo>
                    <a:pt x="473305" y="382222"/>
                  </a:lnTo>
                  <a:lnTo>
                    <a:pt x="448238" y="417671"/>
                  </a:lnTo>
                  <a:lnTo>
                    <a:pt x="417619" y="448280"/>
                  </a:lnTo>
                  <a:lnTo>
                    <a:pt x="382166" y="473333"/>
                  </a:lnTo>
                  <a:lnTo>
                    <a:pt x="342599" y="492115"/>
                  </a:lnTo>
                  <a:lnTo>
                    <a:pt x="299637" y="503909"/>
                  </a:lnTo>
                  <a:lnTo>
                    <a:pt x="254000" y="508000"/>
                  </a:lnTo>
                  <a:lnTo>
                    <a:pt x="208328" y="503909"/>
                  </a:lnTo>
                  <a:lnTo>
                    <a:pt x="165349" y="492115"/>
                  </a:lnTo>
                  <a:lnTo>
                    <a:pt x="125777" y="473333"/>
                  </a:lnTo>
                  <a:lnTo>
                    <a:pt x="90328" y="448280"/>
                  </a:lnTo>
                  <a:lnTo>
                    <a:pt x="59719" y="417671"/>
                  </a:lnTo>
                  <a:lnTo>
                    <a:pt x="34666" y="382222"/>
                  </a:lnTo>
                  <a:lnTo>
                    <a:pt x="15884" y="342650"/>
                  </a:lnTo>
                  <a:lnTo>
                    <a:pt x="4090" y="299671"/>
                  </a:lnTo>
                  <a:lnTo>
                    <a:pt x="0" y="254000"/>
                  </a:lnTo>
                  <a:close/>
                </a:path>
              </a:pathLst>
            </a:custGeom>
            <a:ln w="6350">
              <a:solidFill>
                <a:srgbClr val="6FAC46"/>
              </a:solidFill>
            </a:ln>
          </p:spPr>
          <p:txBody>
            <a:bodyPr wrap="square" lIns="0" tIns="0" rIns="0" bIns="0" rtlCol="0"/>
            <a:lstStyle/>
            <a:p>
              <a:endParaRPr sz="1200">
                <a:latin typeface="Times New Roman" panose="02020603050405020304" pitchFamily="18" charset="0"/>
                <a:cs typeface="Times New Roman" panose="02020603050405020304" pitchFamily="18" charset="0"/>
              </a:endParaRPr>
            </a:p>
          </p:txBody>
        </p:sp>
        <p:pic>
          <p:nvPicPr>
            <p:cNvPr id="11" name="object 11"/>
            <p:cNvPicPr/>
            <p:nvPr/>
          </p:nvPicPr>
          <p:blipFill>
            <a:blip r:embed="rId4" cstate="print"/>
            <a:stretch>
              <a:fillRect/>
            </a:stretch>
          </p:blipFill>
          <p:spPr>
            <a:xfrm>
              <a:off x="4546092" y="2336279"/>
              <a:ext cx="4802886" cy="412254"/>
            </a:xfrm>
            <a:prstGeom prst="rect">
              <a:avLst/>
            </a:prstGeom>
          </p:spPr>
        </p:pic>
      </p:grpSp>
      <p:sp>
        <p:nvSpPr>
          <p:cNvPr id="12" name="object 12"/>
          <p:cNvSpPr txBox="1"/>
          <p:nvPr/>
        </p:nvSpPr>
        <p:spPr>
          <a:xfrm>
            <a:off x="4849368" y="1235075"/>
            <a:ext cx="4262120" cy="196215"/>
          </a:xfrm>
          <a:prstGeom prst="rect">
            <a:avLst/>
          </a:prstGeom>
        </p:spPr>
        <p:txBody>
          <a:bodyPr vert="horz" wrap="square" lIns="0" tIns="12065" rIns="0" bIns="0" rtlCol="0">
            <a:spAutoFit/>
          </a:bodyPr>
          <a:lstStyle/>
          <a:p>
            <a:pPr marL="12700">
              <a:lnSpc>
                <a:spcPct val="100000"/>
              </a:lnSpc>
              <a:spcBef>
                <a:spcPts val="95"/>
              </a:spcBef>
            </a:pPr>
            <a:r>
              <a:rPr sz="1200" dirty="0">
                <a:latin typeface="Times New Roman" panose="02020603050405020304" pitchFamily="18" charset="0"/>
                <a:cs typeface="Times New Roman" panose="02020603050405020304" pitchFamily="18" charset="0"/>
              </a:rPr>
              <a:t>Nộp</a:t>
            </a:r>
            <a:r>
              <a:rPr sz="1200" spc="-1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học</a:t>
            </a:r>
            <a:r>
              <a:rPr sz="1200" spc="-2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phí</a:t>
            </a:r>
            <a:r>
              <a:rPr sz="1200" spc="-1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trên</a:t>
            </a:r>
            <a:r>
              <a:rPr sz="1200" spc="-2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kênh</a:t>
            </a:r>
            <a:r>
              <a:rPr sz="1200" spc="-1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giao</a:t>
            </a:r>
            <a:r>
              <a:rPr sz="1200" spc="-2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dịch</a:t>
            </a:r>
            <a:r>
              <a:rPr sz="1200" spc="-1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điện</a:t>
            </a:r>
            <a:r>
              <a:rPr sz="1200" spc="-1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tử</a:t>
            </a:r>
            <a:r>
              <a:rPr sz="1200" spc="-2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của</a:t>
            </a:r>
            <a:r>
              <a:rPr sz="1200" spc="-1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các</a:t>
            </a:r>
            <a:r>
              <a:rPr sz="1200" spc="-2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ngân</a:t>
            </a:r>
            <a:r>
              <a:rPr sz="1200" spc="-1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hàng</a:t>
            </a:r>
            <a:r>
              <a:rPr sz="1200" spc="-5" dirty="0">
                <a:latin typeface="Times New Roman" panose="02020603050405020304" pitchFamily="18" charset="0"/>
                <a:cs typeface="Times New Roman" panose="02020603050405020304" pitchFamily="18" charset="0"/>
              </a:rPr>
              <a:t> </a:t>
            </a:r>
            <a:r>
              <a:rPr sz="1200" spc="-20" dirty="0">
                <a:latin typeface="Times New Roman" panose="02020603050405020304" pitchFamily="18" charset="0"/>
                <a:cs typeface="Times New Roman" panose="02020603050405020304" pitchFamily="18" charset="0"/>
              </a:rPr>
              <a:t>khác</a:t>
            </a:r>
            <a:endParaRPr sz="1200">
              <a:latin typeface="Times New Roman" panose="02020603050405020304" pitchFamily="18" charset="0"/>
              <a:cs typeface="Times New Roman" panose="02020603050405020304" pitchFamily="18" charset="0"/>
            </a:endParaRPr>
          </a:p>
        </p:txBody>
      </p:sp>
      <p:grpSp>
        <p:nvGrpSpPr>
          <p:cNvPr id="13" name="object 13"/>
          <p:cNvGrpSpPr/>
          <p:nvPr/>
        </p:nvGrpSpPr>
        <p:grpSpPr>
          <a:xfrm>
            <a:off x="4281551" y="1104392"/>
            <a:ext cx="5057140" cy="1072515"/>
            <a:chOff x="4292346" y="2286127"/>
            <a:chExt cx="5057140" cy="1072515"/>
          </a:xfrm>
        </p:grpSpPr>
        <p:pic>
          <p:nvPicPr>
            <p:cNvPr id="14" name="object 14"/>
            <p:cNvPicPr/>
            <p:nvPr/>
          </p:nvPicPr>
          <p:blipFill>
            <a:blip r:embed="rId3" cstate="print"/>
            <a:stretch>
              <a:fillRect/>
            </a:stretch>
          </p:blipFill>
          <p:spPr>
            <a:xfrm>
              <a:off x="4295521" y="2289302"/>
              <a:ext cx="508000" cy="508000"/>
            </a:xfrm>
            <a:prstGeom prst="rect">
              <a:avLst/>
            </a:prstGeom>
          </p:spPr>
        </p:pic>
        <p:sp>
          <p:nvSpPr>
            <p:cNvPr id="15" name="object 15"/>
            <p:cNvSpPr/>
            <p:nvPr/>
          </p:nvSpPr>
          <p:spPr>
            <a:xfrm>
              <a:off x="4295521" y="2289302"/>
              <a:ext cx="508000" cy="508000"/>
            </a:xfrm>
            <a:custGeom>
              <a:avLst/>
              <a:gdLst/>
              <a:ahLst/>
              <a:cxnLst/>
              <a:rect l="l" t="t" r="r" b="b"/>
              <a:pathLst>
                <a:path w="508000" h="508000">
                  <a:moveTo>
                    <a:pt x="0" y="254000"/>
                  </a:moveTo>
                  <a:lnTo>
                    <a:pt x="4090" y="208362"/>
                  </a:lnTo>
                  <a:lnTo>
                    <a:pt x="15884" y="165400"/>
                  </a:lnTo>
                  <a:lnTo>
                    <a:pt x="34666" y="125833"/>
                  </a:lnTo>
                  <a:lnTo>
                    <a:pt x="59719" y="90380"/>
                  </a:lnTo>
                  <a:lnTo>
                    <a:pt x="90328" y="59761"/>
                  </a:lnTo>
                  <a:lnTo>
                    <a:pt x="125777" y="34694"/>
                  </a:lnTo>
                  <a:lnTo>
                    <a:pt x="165349" y="15899"/>
                  </a:lnTo>
                  <a:lnTo>
                    <a:pt x="208328" y="4094"/>
                  </a:lnTo>
                  <a:lnTo>
                    <a:pt x="254000" y="0"/>
                  </a:lnTo>
                  <a:lnTo>
                    <a:pt x="299671" y="4094"/>
                  </a:lnTo>
                  <a:lnTo>
                    <a:pt x="342650" y="15899"/>
                  </a:lnTo>
                  <a:lnTo>
                    <a:pt x="382222" y="34694"/>
                  </a:lnTo>
                  <a:lnTo>
                    <a:pt x="417671" y="59761"/>
                  </a:lnTo>
                  <a:lnTo>
                    <a:pt x="448280" y="90380"/>
                  </a:lnTo>
                  <a:lnTo>
                    <a:pt x="473333" y="125833"/>
                  </a:lnTo>
                  <a:lnTo>
                    <a:pt x="492115" y="165400"/>
                  </a:lnTo>
                  <a:lnTo>
                    <a:pt x="503909" y="208362"/>
                  </a:lnTo>
                  <a:lnTo>
                    <a:pt x="508000" y="254000"/>
                  </a:lnTo>
                  <a:lnTo>
                    <a:pt x="503909" y="299671"/>
                  </a:lnTo>
                  <a:lnTo>
                    <a:pt x="492115" y="342650"/>
                  </a:lnTo>
                  <a:lnTo>
                    <a:pt x="473333" y="382222"/>
                  </a:lnTo>
                  <a:lnTo>
                    <a:pt x="448280" y="417671"/>
                  </a:lnTo>
                  <a:lnTo>
                    <a:pt x="417671" y="448280"/>
                  </a:lnTo>
                  <a:lnTo>
                    <a:pt x="382222" y="473333"/>
                  </a:lnTo>
                  <a:lnTo>
                    <a:pt x="342650" y="492115"/>
                  </a:lnTo>
                  <a:lnTo>
                    <a:pt x="299671" y="503909"/>
                  </a:lnTo>
                  <a:lnTo>
                    <a:pt x="254000" y="508000"/>
                  </a:lnTo>
                  <a:lnTo>
                    <a:pt x="208328" y="503909"/>
                  </a:lnTo>
                  <a:lnTo>
                    <a:pt x="165349" y="492115"/>
                  </a:lnTo>
                  <a:lnTo>
                    <a:pt x="125777" y="473333"/>
                  </a:lnTo>
                  <a:lnTo>
                    <a:pt x="90328" y="448280"/>
                  </a:lnTo>
                  <a:lnTo>
                    <a:pt x="59719" y="417671"/>
                  </a:lnTo>
                  <a:lnTo>
                    <a:pt x="34666" y="382222"/>
                  </a:lnTo>
                  <a:lnTo>
                    <a:pt x="15884" y="342650"/>
                  </a:lnTo>
                  <a:lnTo>
                    <a:pt x="4090" y="299671"/>
                  </a:lnTo>
                  <a:lnTo>
                    <a:pt x="0" y="254000"/>
                  </a:lnTo>
                  <a:close/>
                </a:path>
              </a:pathLst>
            </a:custGeom>
            <a:ln w="6350">
              <a:solidFill>
                <a:srgbClr val="6FAC46"/>
              </a:solidFill>
            </a:ln>
          </p:spPr>
          <p:txBody>
            <a:bodyPr wrap="square" lIns="0" tIns="0" rIns="0" bIns="0" rtlCol="0"/>
            <a:lstStyle/>
            <a:p>
              <a:endParaRPr sz="1200">
                <a:latin typeface="Times New Roman" panose="02020603050405020304" pitchFamily="18" charset="0"/>
                <a:cs typeface="Times New Roman" panose="02020603050405020304" pitchFamily="18" charset="0"/>
              </a:endParaRPr>
            </a:p>
          </p:txBody>
        </p:sp>
        <p:pic>
          <p:nvPicPr>
            <p:cNvPr id="16" name="object 16"/>
            <p:cNvPicPr/>
            <p:nvPr/>
          </p:nvPicPr>
          <p:blipFill>
            <a:blip r:embed="rId5" cstate="print"/>
            <a:stretch>
              <a:fillRect/>
            </a:stretch>
          </p:blipFill>
          <p:spPr>
            <a:xfrm>
              <a:off x="4398264" y="2945879"/>
              <a:ext cx="4950714" cy="412254"/>
            </a:xfrm>
            <a:prstGeom prst="rect">
              <a:avLst/>
            </a:prstGeom>
          </p:spPr>
        </p:pic>
      </p:grpSp>
      <p:sp>
        <p:nvSpPr>
          <p:cNvPr id="17" name="object 17"/>
          <p:cNvSpPr txBox="1"/>
          <p:nvPr/>
        </p:nvSpPr>
        <p:spPr>
          <a:xfrm>
            <a:off x="4701539" y="1844675"/>
            <a:ext cx="4398010" cy="196215"/>
          </a:xfrm>
          <a:prstGeom prst="rect">
            <a:avLst/>
          </a:prstGeom>
        </p:spPr>
        <p:txBody>
          <a:bodyPr vert="horz" wrap="square" lIns="0" tIns="12065" rIns="0" bIns="0" rtlCol="0">
            <a:spAutoFit/>
          </a:bodyPr>
          <a:lstStyle/>
          <a:p>
            <a:pPr marL="12700">
              <a:lnSpc>
                <a:spcPct val="100000"/>
              </a:lnSpc>
              <a:spcBef>
                <a:spcPts val="95"/>
              </a:spcBef>
            </a:pPr>
            <a:r>
              <a:rPr sz="1200" dirty="0">
                <a:latin typeface="Times New Roman" panose="02020603050405020304" pitchFamily="18" charset="0"/>
                <a:cs typeface="Times New Roman" panose="02020603050405020304" pitchFamily="18" charset="0"/>
              </a:rPr>
              <a:t>Nộp</a:t>
            </a:r>
            <a:r>
              <a:rPr sz="1200" spc="-1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học</a:t>
            </a:r>
            <a:r>
              <a:rPr sz="1200" spc="-2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phí</a:t>
            </a:r>
            <a:r>
              <a:rPr sz="1200" spc="-1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tại</a:t>
            </a:r>
            <a:r>
              <a:rPr sz="1200" spc="-2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quầy</a:t>
            </a:r>
            <a:r>
              <a:rPr sz="1200" spc="-1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giao</a:t>
            </a:r>
            <a:r>
              <a:rPr sz="1200" spc="-2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dịch</a:t>
            </a:r>
            <a:r>
              <a:rPr sz="1200" spc="-1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của</a:t>
            </a:r>
            <a:r>
              <a:rPr sz="1200" spc="-4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VCB</a:t>
            </a:r>
            <a:r>
              <a:rPr sz="1200" spc="-1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hoặc</a:t>
            </a:r>
            <a:r>
              <a:rPr sz="1200" spc="-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các</a:t>
            </a:r>
            <a:r>
              <a:rPr sz="1200" spc="-2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ngân</a:t>
            </a:r>
            <a:r>
              <a:rPr sz="1200" spc="-1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hàng</a:t>
            </a:r>
            <a:r>
              <a:rPr sz="1200" spc="-20" dirty="0">
                <a:latin typeface="Times New Roman" panose="02020603050405020304" pitchFamily="18" charset="0"/>
                <a:cs typeface="Times New Roman" panose="02020603050405020304" pitchFamily="18" charset="0"/>
              </a:rPr>
              <a:t> khác</a:t>
            </a:r>
            <a:endParaRPr sz="1200">
              <a:latin typeface="Times New Roman" panose="02020603050405020304" pitchFamily="18" charset="0"/>
              <a:cs typeface="Times New Roman" panose="02020603050405020304" pitchFamily="18" charset="0"/>
            </a:endParaRPr>
          </a:p>
        </p:txBody>
      </p:sp>
      <p:grpSp>
        <p:nvGrpSpPr>
          <p:cNvPr id="18" name="object 18"/>
          <p:cNvGrpSpPr/>
          <p:nvPr/>
        </p:nvGrpSpPr>
        <p:grpSpPr>
          <a:xfrm>
            <a:off x="4133850" y="1713992"/>
            <a:ext cx="514350" cy="514350"/>
            <a:chOff x="4144645" y="2895727"/>
            <a:chExt cx="514350" cy="514350"/>
          </a:xfrm>
        </p:grpSpPr>
        <p:pic>
          <p:nvPicPr>
            <p:cNvPr id="19" name="object 19"/>
            <p:cNvPicPr/>
            <p:nvPr/>
          </p:nvPicPr>
          <p:blipFill>
            <a:blip r:embed="rId3" cstate="print"/>
            <a:stretch>
              <a:fillRect/>
            </a:stretch>
          </p:blipFill>
          <p:spPr>
            <a:xfrm>
              <a:off x="4147820" y="2898902"/>
              <a:ext cx="508000" cy="508000"/>
            </a:xfrm>
            <a:prstGeom prst="rect">
              <a:avLst/>
            </a:prstGeom>
          </p:spPr>
        </p:pic>
        <p:sp>
          <p:nvSpPr>
            <p:cNvPr id="20" name="object 20"/>
            <p:cNvSpPr/>
            <p:nvPr/>
          </p:nvSpPr>
          <p:spPr>
            <a:xfrm>
              <a:off x="4147820" y="2898902"/>
              <a:ext cx="508000" cy="508000"/>
            </a:xfrm>
            <a:custGeom>
              <a:avLst/>
              <a:gdLst/>
              <a:ahLst/>
              <a:cxnLst/>
              <a:rect l="l" t="t" r="r" b="b"/>
              <a:pathLst>
                <a:path w="508000" h="508000">
                  <a:moveTo>
                    <a:pt x="0" y="254000"/>
                  </a:moveTo>
                  <a:lnTo>
                    <a:pt x="4090" y="208362"/>
                  </a:lnTo>
                  <a:lnTo>
                    <a:pt x="15884" y="165400"/>
                  </a:lnTo>
                  <a:lnTo>
                    <a:pt x="34666" y="125833"/>
                  </a:lnTo>
                  <a:lnTo>
                    <a:pt x="59719" y="90380"/>
                  </a:lnTo>
                  <a:lnTo>
                    <a:pt x="90328" y="59761"/>
                  </a:lnTo>
                  <a:lnTo>
                    <a:pt x="125777" y="34694"/>
                  </a:lnTo>
                  <a:lnTo>
                    <a:pt x="165349" y="15899"/>
                  </a:lnTo>
                  <a:lnTo>
                    <a:pt x="208328" y="4094"/>
                  </a:lnTo>
                  <a:lnTo>
                    <a:pt x="254000" y="0"/>
                  </a:lnTo>
                  <a:lnTo>
                    <a:pt x="299637" y="4094"/>
                  </a:lnTo>
                  <a:lnTo>
                    <a:pt x="342599" y="15899"/>
                  </a:lnTo>
                  <a:lnTo>
                    <a:pt x="382166" y="34694"/>
                  </a:lnTo>
                  <a:lnTo>
                    <a:pt x="417619" y="59761"/>
                  </a:lnTo>
                  <a:lnTo>
                    <a:pt x="448238" y="90380"/>
                  </a:lnTo>
                  <a:lnTo>
                    <a:pt x="473305" y="125833"/>
                  </a:lnTo>
                  <a:lnTo>
                    <a:pt x="492100" y="165400"/>
                  </a:lnTo>
                  <a:lnTo>
                    <a:pt x="503905" y="208362"/>
                  </a:lnTo>
                  <a:lnTo>
                    <a:pt x="508000" y="254000"/>
                  </a:lnTo>
                  <a:lnTo>
                    <a:pt x="503905" y="299671"/>
                  </a:lnTo>
                  <a:lnTo>
                    <a:pt x="492100" y="342650"/>
                  </a:lnTo>
                  <a:lnTo>
                    <a:pt x="473305" y="382222"/>
                  </a:lnTo>
                  <a:lnTo>
                    <a:pt x="448238" y="417671"/>
                  </a:lnTo>
                  <a:lnTo>
                    <a:pt x="417619" y="448280"/>
                  </a:lnTo>
                  <a:lnTo>
                    <a:pt x="382166" y="473333"/>
                  </a:lnTo>
                  <a:lnTo>
                    <a:pt x="342599" y="492115"/>
                  </a:lnTo>
                  <a:lnTo>
                    <a:pt x="299637" y="503909"/>
                  </a:lnTo>
                  <a:lnTo>
                    <a:pt x="254000" y="508000"/>
                  </a:lnTo>
                  <a:lnTo>
                    <a:pt x="208328" y="503909"/>
                  </a:lnTo>
                  <a:lnTo>
                    <a:pt x="165349" y="492115"/>
                  </a:lnTo>
                  <a:lnTo>
                    <a:pt x="125777" y="473333"/>
                  </a:lnTo>
                  <a:lnTo>
                    <a:pt x="90328" y="448280"/>
                  </a:lnTo>
                  <a:lnTo>
                    <a:pt x="59719" y="417671"/>
                  </a:lnTo>
                  <a:lnTo>
                    <a:pt x="34666" y="382222"/>
                  </a:lnTo>
                  <a:lnTo>
                    <a:pt x="15884" y="342650"/>
                  </a:lnTo>
                  <a:lnTo>
                    <a:pt x="4090" y="299671"/>
                  </a:lnTo>
                  <a:lnTo>
                    <a:pt x="0" y="254000"/>
                  </a:lnTo>
                  <a:close/>
                </a:path>
              </a:pathLst>
            </a:custGeom>
            <a:ln w="6350">
              <a:solidFill>
                <a:srgbClr val="6FAC46"/>
              </a:solidFill>
            </a:ln>
          </p:spPr>
          <p:txBody>
            <a:bodyPr wrap="square" lIns="0" tIns="0" rIns="0" bIns="0" rtlCol="0"/>
            <a:lstStyle/>
            <a:p>
              <a:endParaRPr sz="1200">
                <a:latin typeface="Times New Roman" panose="02020603050405020304" pitchFamily="18" charset="0"/>
                <a:cs typeface="Times New Roman" panose="02020603050405020304" pitchFamily="18" charset="0"/>
              </a:endParaRPr>
            </a:p>
          </p:txBody>
        </p:sp>
      </p:grpSp>
      <p:sp>
        <p:nvSpPr>
          <p:cNvPr id="22" name="object 22"/>
          <p:cNvSpPr txBox="1"/>
          <p:nvPr/>
        </p:nvSpPr>
        <p:spPr>
          <a:xfrm>
            <a:off x="4358639" y="636142"/>
            <a:ext cx="107950" cy="196215"/>
          </a:xfrm>
          <a:prstGeom prst="rect">
            <a:avLst/>
          </a:prstGeom>
        </p:spPr>
        <p:txBody>
          <a:bodyPr vert="horz" wrap="square" lIns="0" tIns="12065" rIns="0" bIns="0" rtlCol="0">
            <a:spAutoFit/>
          </a:bodyPr>
          <a:lstStyle/>
          <a:p>
            <a:pPr marL="12700">
              <a:lnSpc>
                <a:spcPct val="100000"/>
              </a:lnSpc>
              <a:spcBef>
                <a:spcPts val="95"/>
              </a:spcBef>
            </a:pPr>
            <a:r>
              <a:rPr sz="1200" spc="-50" dirty="0">
                <a:latin typeface="Times New Roman" panose="02020603050405020304" pitchFamily="18" charset="0"/>
                <a:cs typeface="Times New Roman" panose="02020603050405020304" pitchFamily="18" charset="0"/>
              </a:rPr>
              <a:t>1</a:t>
            </a:r>
          </a:p>
        </p:txBody>
      </p:sp>
      <p:sp>
        <p:nvSpPr>
          <p:cNvPr id="23" name="object 23"/>
          <p:cNvSpPr/>
          <p:nvPr/>
        </p:nvSpPr>
        <p:spPr>
          <a:xfrm>
            <a:off x="791845" y="835025"/>
            <a:ext cx="3171825" cy="1040765"/>
          </a:xfrm>
          <a:custGeom>
            <a:avLst/>
            <a:gdLst/>
            <a:ahLst/>
            <a:cxnLst/>
            <a:rect l="l" t="t" r="r" b="b"/>
            <a:pathLst>
              <a:path w="2758440" h="1040764">
                <a:moveTo>
                  <a:pt x="0" y="173481"/>
                </a:moveTo>
                <a:lnTo>
                  <a:pt x="6200" y="127382"/>
                </a:lnTo>
                <a:lnTo>
                  <a:pt x="23697" y="85946"/>
                </a:lnTo>
                <a:lnTo>
                  <a:pt x="50831" y="50831"/>
                </a:lnTo>
                <a:lnTo>
                  <a:pt x="85946" y="23697"/>
                </a:lnTo>
                <a:lnTo>
                  <a:pt x="127382" y="6200"/>
                </a:lnTo>
                <a:lnTo>
                  <a:pt x="173481" y="0"/>
                </a:lnTo>
                <a:lnTo>
                  <a:pt x="2584958" y="0"/>
                </a:lnTo>
                <a:lnTo>
                  <a:pt x="2631057" y="6200"/>
                </a:lnTo>
                <a:lnTo>
                  <a:pt x="2672493" y="23697"/>
                </a:lnTo>
                <a:lnTo>
                  <a:pt x="2707608" y="50831"/>
                </a:lnTo>
                <a:lnTo>
                  <a:pt x="2734742" y="85946"/>
                </a:lnTo>
                <a:lnTo>
                  <a:pt x="2752239" y="127382"/>
                </a:lnTo>
                <a:lnTo>
                  <a:pt x="2758440" y="173481"/>
                </a:lnTo>
                <a:lnTo>
                  <a:pt x="2758440" y="867410"/>
                </a:lnTo>
                <a:lnTo>
                  <a:pt x="2752239" y="913500"/>
                </a:lnTo>
                <a:lnTo>
                  <a:pt x="2734742" y="954913"/>
                </a:lnTo>
                <a:lnTo>
                  <a:pt x="2707608" y="989996"/>
                </a:lnTo>
                <a:lnTo>
                  <a:pt x="2672493" y="1017100"/>
                </a:lnTo>
                <a:lnTo>
                  <a:pt x="2631057" y="1034573"/>
                </a:lnTo>
                <a:lnTo>
                  <a:pt x="2584958" y="1040764"/>
                </a:lnTo>
                <a:lnTo>
                  <a:pt x="173481" y="1040764"/>
                </a:lnTo>
                <a:lnTo>
                  <a:pt x="127382" y="1034573"/>
                </a:lnTo>
                <a:lnTo>
                  <a:pt x="85946" y="1017100"/>
                </a:lnTo>
                <a:lnTo>
                  <a:pt x="50831" y="989996"/>
                </a:lnTo>
                <a:lnTo>
                  <a:pt x="23697" y="954913"/>
                </a:lnTo>
                <a:lnTo>
                  <a:pt x="6200" y="913500"/>
                </a:lnTo>
                <a:lnTo>
                  <a:pt x="0" y="867410"/>
                </a:lnTo>
                <a:lnTo>
                  <a:pt x="0" y="173481"/>
                </a:lnTo>
                <a:close/>
              </a:path>
            </a:pathLst>
          </a:custGeom>
          <a:ln w="12700">
            <a:solidFill>
              <a:srgbClr val="6FAC46"/>
            </a:solidFill>
          </a:ln>
        </p:spPr>
        <p:txBody>
          <a:bodyPr wrap="square" lIns="0" tIns="0" rIns="0" bIns="0" rtlCol="0"/>
          <a:lstStyle/>
          <a:p>
            <a:endParaRPr sz="1200">
              <a:latin typeface="Times New Roman" panose="02020603050405020304" pitchFamily="18" charset="0"/>
              <a:cs typeface="Times New Roman" panose="02020603050405020304" pitchFamily="18" charset="0"/>
            </a:endParaRPr>
          </a:p>
        </p:txBody>
      </p:sp>
      <p:sp>
        <p:nvSpPr>
          <p:cNvPr id="24" name="object 24"/>
          <p:cNvSpPr txBox="1"/>
          <p:nvPr/>
        </p:nvSpPr>
        <p:spPr>
          <a:xfrm>
            <a:off x="850900" y="1095375"/>
            <a:ext cx="3081020" cy="533400"/>
          </a:xfrm>
          <a:prstGeom prst="rect">
            <a:avLst/>
          </a:prstGeom>
        </p:spPr>
        <p:txBody>
          <a:bodyPr vert="horz" wrap="square" lIns="0" tIns="12700" rIns="0" bIns="0" rtlCol="0">
            <a:spAutoFit/>
          </a:bodyPr>
          <a:lstStyle/>
          <a:p>
            <a:pPr marL="82550" marR="5080" indent="-70485" algn="just">
              <a:lnSpc>
                <a:spcPct val="113000"/>
              </a:lnSpc>
              <a:spcBef>
                <a:spcPts val="100"/>
              </a:spcBef>
            </a:pPr>
            <a:r>
              <a:rPr sz="1200" dirty="0" err="1">
                <a:latin typeface="Times New Roman" panose="02020603050405020304" pitchFamily="18" charset="0"/>
                <a:cs typeface="Times New Roman" panose="02020603050405020304" pitchFamily="18" charset="0"/>
              </a:rPr>
              <a:t>Quý</a:t>
            </a:r>
            <a:r>
              <a:rPr sz="1200" spc="-25" dirty="0">
                <a:latin typeface="Times New Roman" panose="02020603050405020304" pitchFamily="18" charset="0"/>
                <a:cs typeface="Times New Roman" panose="02020603050405020304" pitchFamily="18" charset="0"/>
              </a:rPr>
              <a:t> </a:t>
            </a:r>
            <a:r>
              <a:rPr sz="1200" dirty="0" err="1">
                <a:latin typeface="Times New Roman" panose="02020603050405020304" pitchFamily="18" charset="0"/>
                <a:cs typeface="Times New Roman" panose="02020603050405020304" pitchFamily="18" charset="0"/>
              </a:rPr>
              <a:t>P</a:t>
            </a:r>
            <a:r>
              <a:rPr lang="en-US" sz="1200" dirty="0" err="1">
                <a:latin typeface="Times New Roman" panose="02020603050405020304" pitchFamily="18" charset="0"/>
                <a:cs typeface="Times New Roman" panose="02020603050405020304" pitchFamily="18" charset="0"/>
              </a:rPr>
              <a:t>hụ</a:t>
            </a:r>
            <a:r>
              <a:rPr lang="en-US" sz="1200" dirty="0">
                <a:latin typeface="Times New Roman" panose="02020603050405020304" pitchFamily="18" charset="0"/>
                <a:cs typeface="Times New Roman" panose="02020603050405020304" pitchFamily="18" charset="0"/>
              </a:rPr>
              <a:t> </a:t>
            </a:r>
            <a:r>
              <a:rPr lang="en-US" sz="1200" dirty="0" err="1">
                <a:latin typeface="Times New Roman" panose="02020603050405020304" pitchFamily="18" charset="0"/>
                <a:cs typeface="Times New Roman" panose="02020603050405020304" pitchFamily="18" charset="0"/>
              </a:rPr>
              <a:t>huynh</a:t>
            </a:r>
            <a:r>
              <a:rPr lang="en-US" sz="1200" dirty="0">
                <a:latin typeface="Times New Roman" panose="02020603050405020304" pitchFamily="18" charset="0"/>
                <a:cs typeface="Times New Roman" panose="02020603050405020304" pitchFamily="18" charset="0"/>
              </a:rPr>
              <a:t>/Sinh </a:t>
            </a:r>
            <a:r>
              <a:rPr lang="en-US" sz="1200" dirty="0" err="1">
                <a:latin typeface="Times New Roman" panose="02020603050405020304" pitchFamily="18" charset="0"/>
                <a:cs typeface="Times New Roman" panose="02020603050405020304" pitchFamily="18" charset="0"/>
              </a:rPr>
              <a:t>viên</a:t>
            </a:r>
            <a:r>
              <a:rPr sz="1200" spc="-2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có</a:t>
            </a:r>
            <a:r>
              <a:rPr sz="1200" spc="-2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thể</a:t>
            </a:r>
            <a:r>
              <a:rPr sz="1200" spc="-1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nộp</a:t>
            </a:r>
            <a:r>
              <a:rPr sz="1200" spc="-15" dirty="0">
                <a:latin typeface="Times New Roman" panose="02020603050405020304" pitchFamily="18" charset="0"/>
                <a:cs typeface="Times New Roman" panose="02020603050405020304" pitchFamily="18" charset="0"/>
              </a:rPr>
              <a:t> </a:t>
            </a:r>
            <a:r>
              <a:rPr lang="en-US" altLang="" sz="1200" spc="-15" dirty="0">
                <a:latin typeface="Times New Roman" panose="02020603050405020304" pitchFamily="18" charset="0"/>
                <a:cs typeface="Times New Roman" panose="02020603050405020304" pitchFamily="18" charset="0"/>
              </a:rPr>
              <a:t>các khoản phí</a:t>
            </a:r>
            <a:r>
              <a:rPr sz="1200" spc="-20" dirty="0">
                <a:latin typeface="Times New Roman" panose="02020603050405020304" pitchFamily="18" charset="0"/>
                <a:cs typeface="Times New Roman" panose="02020603050405020304" pitchFamily="18" charset="0"/>
              </a:rPr>
              <a:t> </a:t>
            </a:r>
            <a:r>
              <a:rPr sz="1200" spc="-25" dirty="0">
                <a:latin typeface="Times New Roman" panose="02020603050405020304" pitchFamily="18" charset="0"/>
                <a:cs typeface="Times New Roman" panose="02020603050405020304" pitchFamily="18" charset="0"/>
              </a:rPr>
              <a:t>vào </a:t>
            </a:r>
            <a:r>
              <a:rPr sz="1200" dirty="0">
                <a:latin typeface="Times New Roman" panose="02020603050405020304" pitchFamily="18" charset="0"/>
                <a:cs typeface="Times New Roman" panose="02020603050405020304" pitchFamily="18" charset="0"/>
              </a:rPr>
              <a:t>tài</a:t>
            </a:r>
            <a:r>
              <a:rPr sz="1200" spc="-2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khoản</a:t>
            </a:r>
            <a:r>
              <a:rPr sz="1200" spc="-2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định</a:t>
            </a:r>
            <a:r>
              <a:rPr sz="1200" spc="-25"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danh</a:t>
            </a:r>
            <a:r>
              <a:rPr sz="1200" spc="-20" dirty="0">
                <a:latin typeface="Times New Roman" panose="02020603050405020304" pitchFamily="18" charset="0"/>
                <a:cs typeface="Times New Roman" panose="02020603050405020304" pitchFamily="18" charset="0"/>
              </a:rPr>
              <a:t> </a:t>
            </a:r>
            <a:r>
              <a:rPr sz="1200" dirty="0">
                <a:latin typeface="Times New Roman" panose="02020603050405020304" pitchFamily="18" charset="0"/>
                <a:cs typeface="Times New Roman" panose="02020603050405020304" pitchFamily="18" charset="0"/>
              </a:rPr>
              <a:t>theo</a:t>
            </a:r>
            <a:r>
              <a:rPr sz="1800" spc="-20" dirty="0">
                <a:solidFill>
                  <a:srgbClr val="FF0000"/>
                </a:solidFill>
                <a:latin typeface="Times New Roman" panose="02020603050405020304" pitchFamily="18" charset="0"/>
                <a:cs typeface="Times New Roman" panose="02020603050405020304" pitchFamily="18" charset="0"/>
              </a:rPr>
              <a:t> </a:t>
            </a:r>
            <a:r>
              <a:rPr sz="1800" dirty="0">
                <a:solidFill>
                  <a:srgbClr val="FF0000"/>
                </a:solidFill>
                <a:latin typeface="Times New Roman" panose="02020603050405020304" pitchFamily="18" charset="0"/>
                <a:cs typeface="Times New Roman" panose="02020603050405020304" pitchFamily="18" charset="0"/>
              </a:rPr>
              <a:t>3</a:t>
            </a:r>
            <a:r>
              <a:rPr sz="1800" spc="-25" dirty="0">
                <a:solidFill>
                  <a:srgbClr val="FF0000"/>
                </a:solidFill>
                <a:latin typeface="Times New Roman" panose="02020603050405020304" pitchFamily="18" charset="0"/>
                <a:cs typeface="Times New Roman" panose="02020603050405020304" pitchFamily="18" charset="0"/>
              </a:rPr>
              <a:t> </a:t>
            </a:r>
            <a:r>
              <a:rPr sz="1200" spc="-10" dirty="0">
                <a:latin typeface="Times New Roman" panose="02020603050405020304" pitchFamily="18" charset="0"/>
                <a:cs typeface="Times New Roman" panose="02020603050405020304" pitchFamily="18" charset="0"/>
              </a:rPr>
              <a:t>cách:</a:t>
            </a:r>
            <a:endParaRPr sz="1200" dirty="0">
              <a:latin typeface="Times New Roman" panose="02020603050405020304" pitchFamily="18" charset="0"/>
              <a:cs typeface="Times New Roman" panose="02020603050405020304" pitchFamily="18" charset="0"/>
            </a:endParaRPr>
          </a:p>
        </p:txBody>
      </p:sp>
      <p:sp>
        <p:nvSpPr>
          <p:cNvPr id="25" name="object 25"/>
          <p:cNvSpPr txBox="1"/>
          <p:nvPr/>
        </p:nvSpPr>
        <p:spPr>
          <a:xfrm>
            <a:off x="4494276" y="1253744"/>
            <a:ext cx="107950" cy="196215"/>
          </a:xfrm>
          <a:prstGeom prst="rect">
            <a:avLst/>
          </a:prstGeom>
        </p:spPr>
        <p:txBody>
          <a:bodyPr vert="horz" wrap="square" lIns="0" tIns="12065" rIns="0" bIns="0" rtlCol="0">
            <a:spAutoFit/>
          </a:bodyPr>
          <a:lstStyle/>
          <a:p>
            <a:pPr marL="12700">
              <a:lnSpc>
                <a:spcPct val="100000"/>
              </a:lnSpc>
              <a:spcBef>
                <a:spcPts val="95"/>
              </a:spcBef>
            </a:pPr>
            <a:r>
              <a:rPr sz="1200" spc="-50" dirty="0">
                <a:latin typeface="Times New Roman" panose="02020603050405020304" pitchFamily="18" charset="0"/>
                <a:cs typeface="Times New Roman" panose="02020603050405020304" pitchFamily="18" charset="0"/>
              </a:rPr>
              <a:t>2</a:t>
            </a:r>
          </a:p>
        </p:txBody>
      </p:sp>
      <p:sp>
        <p:nvSpPr>
          <p:cNvPr id="26" name="object 26"/>
          <p:cNvSpPr txBox="1"/>
          <p:nvPr/>
        </p:nvSpPr>
        <p:spPr>
          <a:xfrm>
            <a:off x="4340351" y="1866391"/>
            <a:ext cx="107950" cy="196215"/>
          </a:xfrm>
          <a:prstGeom prst="rect">
            <a:avLst/>
          </a:prstGeom>
        </p:spPr>
        <p:txBody>
          <a:bodyPr vert="horz" wrap="square" lIns="0" tIns="12065" rIns="0" bIns="0" rtlCol="0">
            <a:spAutoFit/>
          </a:bodyPr>
          <a:lstStyle/>
          <a:p>
            <a:pPr marL="12700">
              <a:lnSpc>
                <a:spcPct val="100000"/>
              </a:lnSpc>
              <a:spcBef>
                <a:spcPts val="95"/>
              </a:spcBef>
            </a:pPr>
            <a:r>
              <a:rPr sz="1200" spc="-50" dirty="0">
                <a:latin typeface="Times New Roman" panose="02020603050405020304" pitchFamily="18" charset="0"/>
                <a:cs typeface="Times New Roman" panose="02020603050405020304" pitchFamily="18" charset="0"/>
              </a:rPr>
              <a:t>3</a:t>
            </a:r>
          </a:p>
        </p:txBody>
      </p:sp>
      <p:sp>
        <p:nvSpPr>
          <p:cNvPr id="42" name="Slide Number Placeholder 41"/>
          <p:cNvSpPr>
            <a:spLocks noGrp="1"/>
          </p:cNvSpPr>
          <p:nvPr>
            <p:ph type="sldNum" sz="quarter" idx="7"/>
          </p:nvPr>
        </p:nvSpPr>
        <p:spPr>
          <a:xfrm>
            <a:off x="7699248" y="7033450"/>
            <a:ext cx="2459482" cy="184150"/>
          </a:xfrm>
        </p:spPr>
        <p:txBody>
          <a:bodyPr/>
          <a:lstStyle/>
          <a:p>
            <a:fld id="{B6F15528-21DE-4FAA-801E-634DDDAF4B2B}" type="slidenum">
              <a:rPr lang="en-US" sz="1200" smtClean="0">
                <a:latin typeface="Times New Roman" panose="02020603050405020304" pitchFamily="18" charset="0"/>
                <a:cs typeface="Times New Roman" panose="02020603050405020304" pitchFamily="18" charset="0"/>
              </a:rPr>
              <a:t>1</a:t>
            </a:fld>
            <a:endParaRPr lang="en-US" sz="1200">
              <a:latin typeface="Times New Roman" panose="02020603050405020304" pitchFamily="18" charset="0"/>
              <a:cs typeface="Times New Roman" panose="02020603050405020304" pitchFamily="18" charset="0"/>
            </a:endParaRPr>
          </a:p>
        </p:txBody>
      </p:sp>
      <p:sp>
        <p:nvSpPr>
          <p:cNvPr id="32" name="Rounded Rectangle 31"/>
          <p:cNvSpPr/>
          <p:nvPr/>
        </p:nvSpPr>
        <p:spPr>
          <a:xfrm>
            <a:off x="622300" y="2712085"/>
            <a:ext cx="4421505" cy="2283460"/>
          </a:xfrm>
          <a:prstGeom prst="roundRect">
            <a:avLst/>
          </a:prstGeom>
          <a:noFill/>
          <a:ln>
            <a:solidFill>
              <a:schemeClr val="accent3">
                <a:lumMod val="50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en-US" sz="1200">
              <a:latin typeface="Times New Roman" panose="02020603050405020304" pitchFamily="18" charset="0"/>
              <a:cs typeface="Times New Roman" panose="02020603050405020304" pitchFamily="18" charset="0"/>
            </a:endParaRPr>
          </a:p>
        </p:txBody>
      </p:sp>
      <p:pic>
        <p:nvPicPr>
          <p:cNvPr id="33" name="Picture 32"/>
          <p:cNvPicPr>
            <a:picLocks noChangeAspect="1"/>
          </p:cNvPicPr>
          <p:nvPr/>
        </p:nvPicPr>
        <p:blipFill>
          <a:blip r:embed="rId6"/>
          <a:stretch>
            <a:fillRect/>
          </a:stretch>
        </p:blipFill>
        <p:spPr>
          <a:xfrm>
            <a:off x="774700" y="2254885"/>
            <a:ext cx="771525" cy="723900"/>
          </a:xfrm>
          <a:prstGeom prst="rect">
            <a:avLst/>
          </a:prstGeom>
        </p:spPr>
      </p:pic>
      <p:sp>
        <p:nvSpPr>
          <p:cNvPr id="34" name="Text Box 33"/>
          <p:cNvSpPr txBox="1"/>
          <p:nvPr/>
        </p:nvSpPr>
        <p:spPr>
          <a:xfrm>
            <a:off x="1525270" y="2520315"/>
            <a:ext cx="1916430" cy="321945"/>
          </a:xfrm>
          <a:prstGeom prst="rect">
            <a:avLst/>
          </a:prstGeom>
          <a:solidFill>
            <a:schemeClr val="bg1"/>
          </a:solidFill>
        </p:spPr>
        <p:txBody>
          <a:bodyPr wrap="square" rtlCol="0">
            <a:spAutoFit/>
          </a:bodyPr>
          <a:lstStyle/>
          <a:p>
            <a:r>
              <a:rPr lang="en-US" sz="1500" b="1">
                <a:latin typeface="Times New Roman" panose="02020603050405020304" pitchFamily="18" charset="0"/>
                <a:cs typeface="Times New Roman" panose="02020603050405020304" pitchFamily="18" charset="0"/>
              </a:rPr>
              <a:t>Nguyên tắc chung</a:t>
            </a:r>
          </a:p>
        </p:txBody>
      </p:sp>
      <p:sp>
        <p:nvSpPr>
          <p:cNvPr id="36" name="Text Box 35"/>
          <p:cNvSpPr txBox="1"/>
          <p:nvPr/>
        </p:nvSpPr>
        <p:spPr>
          <a:xfrm>
            <a:off x="791845" y="2978785"/>
            <a:ext cx="4352290" cy="1405890"/>
          </a:xfrm>
          <a:prstGeom prst="rect">
            <a:avLst/>
          </a:prstGeom>
        </p:spPr>
        <p:txBody>
          <a:bodyPr>
            <a:noAutofit/>
          </a:bodyPr>
          <a:lstStyle/>
          <a:p>
            <a:r>
              <a:rPr lang="en-US" altLang="zh-CN" sz="1200" dirty="0">
                <a:latin typeface="Times New Roman" panose="02020603050405020304" pitchFamily="18" charset="0"/>
                <a:cs typeface="Times New Roman" panose="02020603050405020304" pitchFamily="18" charset="0"/>
              </a:rPr>
              <a:t>Sinh </a:t>
            </a:r>
            <a:r>
              <a:rPr lang="en-US" altLang="zh-CN" sz="1200" dirty="0" err="1">
                <a:latin typeface="Times New Roman" panose="02020603050405020304" pitchFamily="18" charset="0"/>
                <a:cs typeface="Times New Roman" panose="02020603050405020304" pitchFamily="18" charset="0"/>
              </a:rPr>
              <a:t>viên</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nộp</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từng</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khoản</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phí</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theo</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đúng</a:t>
            </a:r>
            <a:r>
              <a:rPr lang="en-US" altLang="zh-CN" sz="1200" dirty="0">
                <a:latin typeface="Times New Roman" panose="02020603050405020304" pitchFamily="18" charset="0"/>
                <a:cs typeface="Times New Roman" panose="02020603050405020304" pitchFamily="18" charset="0"/>
              </a:rPr>
              <a:t> </a:t>
            </a:r>
            <a:r>
              <a:rPr lang="en-US" altLang="zh-CN" sz="1200" b="1" dirty="0" err="1">
                <a:solidFill>
                  <a:srgbClr val="FF0000"/>
                </a:solidFill>
                <a:latin typeface="Times New Roman" panose="02020603050405020304" pitchFamily="18" charset="0"/>
                <a:cs typeface="Times New Roman" panose="02020603050405020304" pitchFamily="18" charset="0"/>
              </a:rPr>
              <a:t>thứ</a:t>
            </a:r>
            <a:r>
              <a:rPr lang="en-US" altLang="zh-CN" sz="1200" b="1" dirty="0">
                <a:solidFill>
                  <a:srgbClr val="FF0000"/>
                </a:solidFill>
                <a:latin typeface="Times New Roman" panose="02020603050405020304" pitchFamily="18" charset="0"/>
                <a:cs typeface="Times New Roman" panose="02020603050405020304" pitchFamily="18" charset="0"/>
              </a:rPr>
              <a:t> </a:t>
            </a:r>
            <a:r>
              <a:rPr lang="en-US" altLang="zh-CN" sz="1200" b="1" dirty="0" err="1">
                <a:solidFill>
                  <a:srgbClr val="FF0000"/>
                </a:solidFill>
                <a:latin typeface="Times New Roman" panose="02020603050405020304" pitchFamily="18" charset="0"/>
                <a:cs typeface="Times New Roman" panose="02020603050405020304" pitchFamily="18" charset="0"/>
              </a:rPr>
              <a:t>tự</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được</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quy</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định</a:t>
            </a:r>
            <a:r>
              <a:rPr lang="en-US" altLang="zh-CN" sz="1200" dirty="0">
                <a:latin typeface="Times New Roman" panose="02020603050405020304" pitchFamily="18" charset="0"/>
                <a:cs typeface="Times New Roman" panose="02020603050405020304" pitchFamily="18" charset="0"/>
              </a:rPr>
              <a:t>.</a:t>
            </a:r>
          </a:p>
          <a:p>
            <a:r>
              <a:rPr lang="en-US" altLang="zh-CN" sz="1200" dirty="0">
                <a:latin typeface="Times New Roman" panose="02020603050405020304" pitchFamily="18" charset="0"/>
                <a:cs typeface="Times New Roman" panose="02020603050405020304" pitchFamily="18" charset="0"/>
              </a:rPr>
              <a:t>Hoàn </a:t>
            </a:r>
            <a:r>
              <a:rPr lang="en-US" altLang="zh-CN" sz="1200" dirty="0" err="1">
                <a:latin typeface="Times New Roman" panose="02020603050405020304" pitchFamily="18" charset="0"/>
                <a:cs typeface="Times New Roman" panose="02020603050405020304" pitchFamily="18" charset="0"/>
              </a:rPr>
              <a:t>tất</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thanh</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toán</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các</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khoản</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trước</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rồi</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mới</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được</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thực</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hiện</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khoản</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tiếp</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theo.</a:t>
            </a:r>
            <a:endParaRPr lang="en-US" altLang="zh-CN" sz="1200" dirty="0">
              <a:latin typeface="Times New Roman" panose="02020603050405020304" pitchFamily="18" charset="0"/>
              <a:cs typeface="Times New Roman" panose="02020603050405020304" pitchFamily="18" charset="0"/>
            </a:endParaRPr>
          </a:p>
          <a:p>
            <a:r>
              <a:rPr lang="en-US" altLang="zh-CN" sz="1200" dirty="0" err="1">
                <a:latin typeface="Times New Roman" panose="02020603050405020304" pitchFamily="18" charset="0"/>
                <a:cs typeface="Times New Roman" panose="02020603050405020304" pitchFamily="18" charset="0"/>
              </a:rPr>
              <a:t>Thứ</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tự</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các</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khoản</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hiện</a:t>
            </a:r>
            <a:r>
              <a:rPr lang="en-US" altLang="zh-CN" sz="1200" dirty="0">
                <a:latin typeface="Times New Roman" panose="02020603050405020304" pitchFamily="18" charset="0"/>
                <a:cs typeface="Times New Roman" panose="02020603050405020304" pitchFamily="18" charset="0"/>
              </a:rPr>
              <a:t> nay </a:t>
            </a:r>
            <a:r>
              <a:rPr lang="en-US" altLang="zh-CN" sz="1200" dirty="0" err="1">
                <a:latin typeface="Times New Roman" panose="02020603050405020304" pitchFamily="18" charset="0"/>
                <a:cs typeface="Times New Roman" panose="02020603050405020304" pitchFamily="18" charset="0"/>
              </a:rPr>
              <a:t>gồm</a:t>
            </a:r>
            <a:r>
              <a:rPr lang="en-US" altLang="zh-CN" sz="1200" dirty="0">
                <a:latin typeface="Times New Roman" panose="02020603050405020304" pitchFamily="18" charset="0"/>
                <a:cs typeface="Times New Roman" panose="02020603050405020304" pitchFamily="18" charset="0"/>
              </a:rPr>
              <a:t>:</a:t>
            </a:r>
          </a:p>
          <a:p>
            <a:pPr marL="228600" indent="-228600">
              <a:buFont typeface="+mj-lt"/>
              <a:buAutoNum type="arabicPeriod"/>
            </a:pPr>
            <a:r>
              <a:rPr lang="en-US" altLang="zh-CN" sz="1200" dirty="0" err="1">
                <a:latin typeface="Times New Roman" panose="02020603050405020304" pitchFamily="18" charset="0"/>
                <a:cs typeface="Times New Roman" panose="02020603050405020304" pitchFamily="18" charset="0"/>
              </a:rPr>
              <a:t>Học</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phí</a:t>
            </a:r>
            <a:endParaRPr lang="en-US" altLang="zh-CN" sz="1200" dirty="0">
              <a:latin typeface="Times New Roman" panose="02020603050405020304" pitchFamily="18" charset="0"/>
              <a:cs typeface="Times New Roman" panose="02020603050405020304" pitchFamily="18" charset="0"/>
            </a:endParaRPr>
          </a:p>
          <a:p>
            <a:pPr marL="228600" indent="-228600">
              <a:buFont typeface="+mj-lt"/>
              <a:buAutoNum type="arabicPeriod"/>
            </a:pPr>
            <a:r>
              <a:rPr lang="en-US" altLang="zh-CN" sz="1200" dirty="0" err="1">
                <a:latin typeface="Times New Roman" panose="02020603050405020304" pitchFamily="18" charset="0"/>
                <a:cs typeface="Times New Roman" panose="02020603050405020304" pitchFamily="18" charset="0"/>
              </a:rPr>
              <a:t>Bảo</a:t>
            </a:r>
            <a:r>
              <a:rPr lang="en-US" altLang="zh-CN" sz="1200" dirty="0">
                <a:latin typeface="Times New Roman" panose="02020603050405020304" pitchFamily="18" charset="0"/>
                <a:cs typeface="Times New Roman" panose="02020603050405020304" pitchFamily="18" charset="0"/>
              </a:rPr>
              <a:t> </a:t>
            </a:r>
            <a:r>
              <a:rPr lang="en-US" altLang="zh-CN" sz="1200" dirty="0" err="1">
                <a:latin typeface="Times New Roman" panose="02020603050405020304" pitchFamily="18" charset="0"/>
                <a:cs typeface="Times New Roman" panose="02020603050405020304" pitchFamily="18" charset="0"/>
              </a:rPr>
              <a:t>hiểm</a:t>
            </a:r>
            <a:r>
              <a:rPr lang="en-US" altLang="zh-CN" sz="1200" dirty="0">
                <a:latin typeface="Times New Roman" panose="02020603050405020304" pitchFamily="18" charset="0"/>
                <a:cs typeface="Times New Roman" panose="02020603050405020304" pitchFamily="18" charset="0"/>
              </a:rPr>
              <a:t> y </a:t>
            </a:r>
            <a:r>
              <a:rPr lang="en-US" altLang="zh-CN" sz="1200" dirty="0" err="1">
                <a:latin typeface="Times New Roman" panose="02020603050405020304" pitchFamily="18" charset="0"/>
                <a:cs typeface="Times New Roman" panose="02020603050405020304" pitchFamily="18" charset="0"/>
              </a:rPr>
              <a:t>tế</a:t>
            </a:r>
            <a:endParaRPr lang="en-US" altLang="zh-CN" sz="1200" dirty="0">
              <a:latin typeface="Times New Roman" panose="02020603050405020304" pitchFamily="18" charset="0"/>
              <a:cs typeface="Times New Roman" panose="02020603050405020304" pitchFamily="18" charset="0"/>
            </a:endParaRPr>
          </a:p>
          <a:p>
            <a:pPr marL="228600" indent="-228600">
              <a:buFont typeface="+mj-lt"/>
              <a:buAutoNum type="arabicPeriod"/>
            </a:pPr>
            <a:r>
              <a:rPr lang="en-US" altLang="zh-CN" sz="1200" dirty="0" err="1">
                <a:latin typeface="Times New Roman" panose="02020603050405020304" pitchFamily="18" charset="0"/>
                <a:cs typeface="Times New Roman" panose="02020603050405020304" pitchFamily="18" charset="0"/>
              </a:rPr>
              <a:t>Bảo</a:t>
            </a:r>
            <a:r>
              <a:rPr lang="en-US" altLang="zh-CN" sz="1200" dirty="0">
                <a:latin typeface="Times New Roman" panose="02020603050405020304" pitchFamily="18" charset="0"/>
                <a:cs typeface="Times New Roman" panose="02020603050405020304" pitchFamily="18" charset="0"/>
              </a:rPr>
              <a:t> </a:t>
            </a:r>
            <a:r>
              <a:rPr lang="en-US" altLang="en-US" sz="1200" spc="-20" dirty="0" err="1">
                <a:solidFill>
                  <a:schemeClr val="tx1"/>
                </a:solidFill>
                <a:latin typeface="Times New Roman" panose="02020603050405020304"/>
                <a:cs typeface="Times New Roman" panose="02020603050405020304"/>
                <a:sym typeface="+mn-ea"/>
              </a:rPr>
              <a:t>hiểm</a:t>
            </a:r>
            <a:r>
              <a:rPr lang="en-US" altLang="en-US" sz="1200" spc="-20" dirty="0">
                <a:solidFill>
                  <a:schemeClr val="tx1"/>
                </a:solidFill>
                <a:latin typeface="Times New Roman" panose="02020603050405020304"/>
                <a:cs typeface="Times New Roman" panose="02020603050405020304"/>
                <a:sym typeface="+mn-ea"/>
              </a:rPr>
              <a:t> </a:t>
            </a:r>
            <a:r>
              <a:rPr lang="en-US" altLang="en-US" sz="1200" spc="-20" dirty="0" err="1">
                <a:solidFill>
                  <a:schemeClr val="tx1"/>
                </a:solidFill>
                <a:latin typeface="Times New Roman" panose="02020603050405020304"/>
                <a:cs typeface="Times New Roman" panose="02020603050405020304"/>
                <a:sym typeface="+mn-ea"/>
              </a:rPr>
              <a:t>thân</a:t>
            </a:r>
            <a:r>
              <a:rPr lang="en-US" altLang="en-US" sz="1200" spc="-20" dirty="0">
                <a:solidFill>
                  <a:schemeClr val="tx1"/>
                </a:solidFill>
                <a:latin typeface="Times New Roman" panose="02020603050405020304"/>
                <a:cs typeface="Times New Roman" panose="02020603050405020304"/>
                <a:sym typeface="+mn-ea"/>
              </a:rPr>
              <a:t> </a:t>
            </a:r>
            <a:r>
              <a:rPr lang="en-US" altLang="en-US" sz="1200" spc="-20" dirty="0" err="1">
                <a:solidFill>
                  <a:schemeClr val="tx1"/>
                </a:solidFill>
                <a:latin typeface="Times New Roman" panose="02020603050405020304"/>
                <a:cs typeface="Times New Roman" panose="02020603050405020304"/>
                <a:sym typeface="+mn-ea"/>
              </a:rPr>
              <a:t>thể</a:t>
            </a:r>
            <a:endParaRPr lang="en-US" altLang="zh-CN" sz="1200" dirty="0">
              <a:latin typeface="Times New Roman" panose="02020603050405020304" pitchFamily="18" charset="0"/>
              <a:cs typeface="Times New Roman" panose="02020603050405020304" pitchFamily="18" charset="0"/>
            </a:endParaRPr>
          </a:p>
          <a:p>
            <a:pPr marL="0" indent="0">
              <a:buFont typeface="+mj-lt"/>
              <a:buNone/>
            </a:pPr>
            <a:r>
              <a:rPr lang="en-US" altLang="en-US" sz="1200" dirty="0">
                <a:latin typeface="Times New Roman" panose="02020603050405020304" pitchFamily="18" charset="0"/>
                <a:cs typeface="Times New Roman" panose="02020603050405020304" pitchFamily="18" charset="0"/>
              </a:rPr>
              <a:t>Sau </a:t>
            </a:r>
            <a:r>
              <a:rPr lang="en-US" altLang="en-US" sz="1200" dirty="0" err="1">
                <a:latin typeface="Times New Roman" panose="02020603050405020304" pitchFamily="18" charset="0"/>
                <a:cs typeface="Times New Roman" panose="02020603050405020304" pitchFamily="18" charset="0"/>
              </a:rPr>
              <a:t>mỗi</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lần</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thanh</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toán</a:t>
            </a:r>
            <a:r>
              <a:rPr lang="en-US" altLang="en-US" sz="1200" dirty="0">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thành</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công</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một</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khoản</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theo</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đúng</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thứ</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tự</a:t>
            </a:r>
            <a:r>
              <a:rPr lang="en-US" altLang="en-US" sz="1200" dirty="0">
                <a:latin typeface="Times New Roman" panose="02020603050405020304" pitchFamily="18" charset="0"/>
                <a:cs typeface="Times New Roman" panose="02020603050405020304" pitchFamily="18" charset="0"/>
              </a:rPr>
              <a:t> --&gt; Khi </a:t>
            </a:r>
            <a:r>
              <a:rPr lang="" altLang="en-US" sz="1200" dirty="0">
                <a:latin typeface="Times New Roman" panose="02020603050405020304" pitchFamily="18" charset="0"/>
                <a:cs typeface="Times New Roman" panose="02020603050405020304" pitchFamily="18" charset="0"/>
              </a:rPr>
              <a:t>đ</a:t>
            </a:r>
            <a:r>
              <a:rPr lang="en-US" altLang="en-US" sz="1200" dirty="0">
                <a:latin typeface="Times New Roman" panose="02020603050405020304" pitchFamily="18" charset="0"/>
                <a:cs typeface="Times New Roman" panose="02020603050405020304" pitchFamily="18" charset="0"/>
              </a:rPr>
              <a:t>ó </a:t>
            </a:r>
            <a:r>
              <a:rPr lang="en-US" altLang="en-US" sz="1200" dirty="0" err="1">
                <a:latin typeface="Times New Roman" panose="02020603050405020304" pitchFamily="18" charset="0"/>
                <a:cs typeface="Times New Roman" panose="02020603050405020304" pitchFamily="18" charset="0"/>
              </a:rPr>
              <a:t>bạn</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có</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thể</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thực</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hiện</a:t>
            </a:r>
            <a:r>
              <a:rPr lang="en-US" altLang="en-US" sz="1200" dirty="0">
                <a:latin typeface="Times New Roman" panose="02020603050405020304" pitchFamily="18" charset="0"/>
                <a:cs typeface="Times New Roman" panose="02020603050405020304" pitchFamily="18" charset="0"/>
              </a:rPr>
              <a:t> </a:t>
            </a:r>
            <a:r>
              <a:rPr lang="en-US" altLang="" sz="1200" dirty="0" err="1">
                <a:latin typeface="Times New Roman" panose="02020603050405020304" pitchFamily="18" charset="0"/>
                <a:cs typeface="Times New Roman" panose="02020603050405020304" pitchFamily="18" charset="0"/>
              </a:rPr>
              <a:t>thanh</a:t>
            </a:r>
            <a:r>
              <a:rPr lang="en-US" altLang="" sz="1200" dirty="0">
                <a:latin typeface="Times New Roman" panose="02020603050405020304" pitchFamily="18" charset="0"/>
                <a:cs typeface="Times New Roman" panose="02020603050405020304" pitchFamily="18" charset="0"/>
              </a:rPr>
              <a:t> </a:t>
            </a:r>
            <a:r>
              <a:rPr lang="en-US" altLang="" sz="1200" dirty="0" err="1">
                <a:latin typeface="Times New Roman" panose="02020603050405020304" pitchFamily="18" charset="0"/>
                <a:cs typeface="Times New Roman" panose="02020603050405020304" pitchFamily="18" charset="0"/>
              </a:rPr>
              <a:t>toán</a:t>
            </a:r>
            <a:r>
              <a:rPr lang="en-US" altLang="" sz="1200" dirty="0">
                <a:latin typeface="Times New Roman" panose="02020603050405020304" pitchFamily="18" charset="0"/>
                <a:cs typeface="Times New Roman" panose="02020603050405020304" pitchFamily="18" charset="0"/>
              </a:rPr>
              <a:t> </a:t>
            </a:r>
            <a:r>
              <a:rPr lang="en-US" altLang="" sz="1200" dirty="0" err="1">
                <a:latin typeface="Times New Roman" panose="02020603050405020304" pitchFamily="18" charset="0"/>
                <a:cs typeface="Times New Roman" panose="02020603050405020304" pitchFamily="18" charset="0"/>
              </a:rPr>
              <a:t>khoản</a:t>
            </a:r>
            <a:r>
              <a:rPr lang="en-US" altLang=""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kế</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tiếp</a:t>
            </a:r>
            <a:endParaRPr lang="en-US" altLang="en-US" sz="1200" dirty="0">
              <a:latin typeface="Times New Roman" panose="02020603050405020304" pitchFamily="18" charset="0"/>
              <a:cs typeface="Times New Roman" panose="02020603050405020304" pitchFamily="18" charset="0"/>
            </a:endParaRPr>
          </a:p>
        </p:txBody>
      </p:sp>
      <p:sp>
        <p:nvSpPr>
          <p:cNvPr id="38" name="Rounded Rectangle 37"/>
          <p:cNvSpPr/>
          <p:nvPr/>
        </p:nvSpPr>
        <p:spPr>
          <a:xfrm>
            <a:off x="5271135" y="3335655"/>
            <a:ext cx="4421505" cy="1469390"/>
          </a:xfrm>
          <a:prstGeom prst="roundRect">
            <a:avLst/>
          </a:prstGeom>
          <a:noFill/>
          <a:ln>
            <a:solidFill>
              <a:schemeClr val="accent3">
                <a:lumMod val="50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en-US" sz="1200">
              <a:latin typeface="Times New Roman" panose="02020603050405020304" pitchFamily="18" charset="0"/>
              <a:cs typeface="Times New Roman" panose="02020603050405020304" pitchFamily="18" charset="0"/>
            </a:endParaRPr>
          </a:p>
        </p:txBody>
      </p:sp>
      <p:sp>
        <p:nvSpPr>
          <p:cNvPr id="39" name="Text Box 38"/>
          <p:cNvSpPr txBox="1"/>
          <p:nvPr/>
        </p:nvSpPr>
        <p:spPr>
          <a:xfrm>
            <a:off x="6718300" y="3143885"/>
            <a:ext cx="1916430" cy="321945"/>
          </a:xfrm>
          <a:prstGeom prst="rect">
            <a:avLst/>
          </a:prstGeom>
          <a:solidFill>
            <a:schemeClr val="bg1"/>
          </a:solidFill>
        </p:spPr>
        <p:txBody>
          <a:bodyPr wrap="square" rtlCol="0">
            <a:spAutoFit/>
          </a:bodyPr>
          <a:lstStyle/>
          <a:p>
            <a:r>
              <a:rPr lang="en-US" sz="1500" b="1">
                <a:latin typeface="Times New Roman" panose="02020603050405020304" pitchFamily="18" charset="0"/>
                <a:cs typeface="Times New Roman" panose="02020603050405020304" pitchFamily="18" charset="0"/>
              </a:rPr>
              <a:t>Lưu ý quan trọng</a:t>
            </a:r>
          </a:p>
        </p:txBody>
      </p:sp>
      <p:sp>
        <p:nvSpPr>
          <p:cNvPr id="40" name="Text Box 39"/>
          <p:cNvSpPr txBox="1"/>
          <p:nvPr/>
        </p:nvSpPr>
        <p:spPr>
          <a:xfrm>
            <a:off x="5422900" y="3519805"/>
            <a:ext cx="4352290" cy="1055370"/>
          </a:xfrm>
          <a:prstGeom prst="rect">
            <a:avLst/>
          </a:prstGeom>
        </p:spPr>
        <p:txBody>
          <a:bodyPr>
            <a:noAutofit/>
          </a:bodyPr>
          <a:lstStyle/>
          <a:p>
            <a:r>
              <a:rPr lang="en-US" altLang="en-US" sz="1200" dirty="0" err="1">
                <a:latin typeface="Times New Roman" panose="02020603050405020304" pitchFamily="18" charset="0"/>
                <a:cs typeface="Times New Roman" panose="02020603050405020304" pitchFamily="18" charset="0"/>
              </a:rPr>
              <a:t>Nếu</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ch</a:t>
            </a:r>
            <a:r>
              <a:rPr lang="" altLang="en-US" sz="1200" dirty="0">
                <a:latin typeface="Times New Roman" panose="02020603050405020304" pitchFamily="18" charset="0"/>
                <a:cs typeface="Times New Roman" panose="02020603050405020304" pitchFamily="18" charset="0"/>
              </a:rPr>
              <a:t>ư</a:t>
            </a:r>
            <a:r>
              <a:rPr lang="en-US" altLang="en-US" sz="1200" dirty="0">
                <a:latin typeface="Times New Roman" panose="02020603050405020304" pitchFamily="18" charset="0"/>
                <a:cs typeface="Times New Roman" panose="02020603050405020304" pitchFamily="18" charset="0"/>
              </a:rPr>
              <a:t>a </a:t>
            </a:r>
            <a:r>
              <a:rPr lang="en-US" altLang="en-US" sz="1200" dirty="0" err="1">
                <a:latin typeface="Times New Roman" panose="02020603050405020304" pitchFamily="18" charset="0"/>
                <a:cs typeface="Times New Roman" panose="02020603050405020304" pitchFamily="18" charset="0"/>
              </a:rPr>
              <a:t>thanh</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toán</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xong</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khoản</a:t>
            </a:r>
            <a:r>
              <a:rPr lang="en-US" altLang="en-US" sz="1200" dirty="0">
                <a:latin typeface="Times New Roman" panose="02020603050405020304" pitchFamily="18" charset="0"/>
                <a:cs typeface="Times New Roman" panose="02020603050405020304" pitchFamily="18" charset="0"/>
              </a:rPr>
              <a:t> tr</a:t>
            </a:r>
            <a:r>
              <a:rPr lang="" altLang="en-US" sz="1200" dirty="0">
                <a:latin typeface="Times New Roman" panose="02020603050405020304" pitchFamily="18" charset="0"/>
                <a:cs typeface="Times New Roman" panose="02020603050405020304" pitchFamily="18" charset="0"/>
              </a:rPr>
              <a:t>ư</a:t>
            </a:r>
            <a:r>
              <a:rPr lang="en-US" altLang="en-US" sz="1200" dirty="0" err="1">
                <a:latin typeface="Times New Roman" panose="02020603050405020304" pitchFamily="18" charset="0"/>
                <a:cs typeface="Times New Roman" panose="02020603050405020304" pitchFamily="18" charset="0"/>
              </a:rPr>
              <a:t>ớc</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theo</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đúng</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thứ</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tự,sẽ</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không</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thể</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thanh</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toán</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khoản</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kế</a:t>
            </a:r>
            <a:r>
              <a:rPr lang="en-US" altLang="en-US" sz="1200" dirty="0">
                <a:latin typeface="Times New Roman" panose="02020603050405020304" pitchFamily="18" charset="0"/>
                <a:cs typeface="Times New Roman" panose="02020603050405020304" pitchFamily="18" charset="0"/>
              </a:rPr>
              <a:t> </a:t>
            </a:r>
            <a:r>
              <a:rPr lang="en-US" altLang="en-US" sz="1200" dirty="0" err="1">
                <a:latin typeface="Times New Roman" panose="02020603050405020304" pitchFamily="18" charset="0"/>
                <a:cs typeface="Times New Roman" panose="02020603050405020304" pitchFamily="18" charset="0"/>
              </a:rPr>
              <a:t>tiếp</a:t>
            </a:r>
            <a:endParaRPr lang="en-US" altLang="en-US" sz="1200" dirty="0">
              <a:latin typeface="Times New Roman" panose="02020603050405020304" pitchFamily="18" charset="0"/>
              <a:cs typeface="Times New Roman" panose="02020603050405020304" pitchFamily="18" charset="0"/>
            </a:endParaRPr>
          </a:p>
          <a:p>
            <a:r>
              <a:rPr lang="en-US" altLang="en-US" sz="1200" dirty="0">
                <a:solidFill>
                  <a:srgbClr val="FF0000"/>
                </a:solidFill>
                <a:latin typeface="Times New Roman" panose="02020603050405020304" pitchFamily="18" charset="0"/>
                <a:cs typeface="Times New Roman" panose="02020603050405020304" pitchFamily="18" charset="0"/>
              </a:rPr>
              <a:t>Sinh </a:t>
            </a:r>
            <a:r>
              <a:rPr lang="en-US" altLang="en-US" sz="1200" dirty="0" err="1">
                <a:solidFill>
                  <a:srgbClr val="FF0000"/>
                </a:solidFill>
                <a:latin typeface="Times New Roman" panose="02020603050405020304" pitchFamily="18" charset="0"/>
                <a:cs typeface="Times New Roman" panose="02020603050405020304" pitchFamily="18" charset="0"/>
              </a:rPr>
              <a:t>viên</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phải</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có</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số</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tài</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khoản</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định</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danh</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thì</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mới</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thanh</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toán</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được</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các</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khoản</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phí</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Số</a:t>
            </a:r>
            <a:r>
              <a:rPr lang="en-US" altLang="en-US" sz="1200" dirty="0">
                <a:solidFill>
                  <a:srgbClr val="FF0000"/>
                </a:solidFill>
                <a:latin typeface="Times New Roman" panose="02020603050405020304" pitchFamily="18" charset="0"/>
                <a:cs typeface="Times New Roman" panose="02020603050405020304" pitchFamily="18" charset="0"/>
              </a:rPr>
              <a:t> TK </a:t>
            </a:r>
            <a:r>
              <a:rPr lang="en-US" altLang="en-US" sz="1200" dirty="0" err="1">
                <a:solidFill>
                  <a:srgbClr val="FF0000"/>
                </a:solidFill>
                <a:latin typeface="Times New Roman" panose="02020603050405020304" pitchFamily="18" charset="0"/>
                <a:cs typeface="Times New Roman" panose="02020603050405020304" pitchFamily="18" charset="0"/>
              </a:rPr>
              <a:t>định</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danh</a:t>
            </a:r>
            <a:r>
              <a:rPr lang="en-US" altLang="en-US" sz="1200" dirty="0">
                <a:solidFill>
                  <a:srgbClr val="FF0000"/>
                </a:solidFill>
                <a:latin typeface="Times New Roman" panose="02020603050405020304" pitchFamily="18" charset="0"/>
                <a:cs typeface="Times New Roman" panose="02020603050405020304" pitchFamily="18" charset="0"/>
              </a:rPr>
              <a:t> do </a:t>
            </a:r>
            <a:r>
              <a:rPr lang="en-US" altLang="en-US" sz="1200" dirty="0" err="1">
                <a:solidFill>
                  <a:srgbClr val="FF0000"/>
                </a:solidFill>
                <a:latin typeface="Times New Roman" panose="02020603050405020304" pitchFamily="18" charset="0"/>
                <a:cs typeface="Times New Roman" panose="02020603050405020304" pitchFamily="18" charset="0"/>
              </a:rPr>
              <a:t>nhà</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trường</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cung</a:t>
            </a:r>
            <a:r>
              <a:rPr lang="en-US" altLang="en-US" sz="1200" dirty="0">
                <a:solidFill>
                  <a:srgbClr val="FF0000"/>
                </a:solidFill>
                <a:latin typeface="Times New Roman" panose="02020603050405020304" pitchFamily="18" charset="0"/>
                <a:cs typeface="Times New Roman" panose="02020603050405020304" pitchFamily="18" charset="0"/>
              </a:rPr>
              <a:t> </a:t>
            </a:r>
            <a:r>
              <a:rPr lang="en-US" altLang="en-US" sz="1200" dirty="0" err="1">
                <a:solidFill>
                  <a:srgbClr val="FF0000"/>
                </a:solidFill>
                <a:latin typeface="Times New Roman" panose="02020603050405020304" pitchFamily="18" charset="0"/>
                <a:cs typeface="Times New Roman" panose="02020603050405020304" pitchFamily="18" charset="0"/>
              </a:rPr>
              <a:t>cấp</a:t>
            </a:r>
            <a:endParaRPr lang="en-US" altLang="en-US" sz="1200" dirty="0">
              <a:solidFill>
                <a:srgbClr val="FF0000"/>
              </a:solidFill>
              <a:latin typeface="Times New Roman" panose="02020603050405020304" pitchFamily="18" charset="0"/>
              <a:cs typeface="Times New Roman" panose="02020603050405020304" pitchFamily="18" charset="0"/>
            </a:endParaRPr>
          </a:p>
          <a:p>
            <a:r>
              <a:rPr lang="en-US" altLang="en-US" sz="1200" dirty="0" err="1">
                <a:latin typeface="Times New Roman" panose="02020603050405020304" pitchFamily="18" charset="0"/>
                <a:cs typeface="Times New Roman" panose="02020603050405020304" pitchFamily="18" charset="0"/>
                <a:sym typeface="+mn-ea"/>
              </a:rPr>
              <a:t>Kiểm</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tra</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kỹ</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số</a:t>
            </a:r>
            <a:r>
              <a:rPr lang="en-US" altLang="en-US" sz="1200" dirty="0">
                <a:latin typeface="Times New Roman" panose="02020603050405020304" pitchFamily="18" charset="0"/>
                <a:cs typeface="Times New Roman" panose="02020603050405020304" pitchFamily="18" charset="0"/>
                <a:sym typeface="+mn-ea"/>
              </a:rPr>
              <a:t> TK </a:t>
            </a:r>
            <a:r>
              <a:rPr lang="en-US" altLang="en-US" sz="1200" dirty="0" err="1">
                <a:latin typeface="Times New Roman" panose="02020603050405020304" pitchFamily="18" charset="0"/>
                <a:cs typeface="Times New Roman" panose="02020603050405020304" pitchFamily="18" charset="0"/>
                <a:sym typeface="+mn-ea"/>
              </a:rPr>
              <a:t>định</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danh</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tên</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sinh</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viên</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và</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thông</a:t>
            </a:r>
            <a:r>
              <a:rPr lang="en-US" altLang="en-US" sz="1200" dirty="0">
                <a:latin typeface="Times New Roman" panose="02020603050405020304" pitchFamily="18" charset="0"/>
                <a:cs typeface="Times New Roman" panose="02020603050405020304" pitchFamily="18" charset="0"/>
                <a:sym typeface="+mn-ea"/>
              </a:rPr>
              <a:t> tin </a:t>
            </a:r>
            <a:r>
              <a:rPr lang="en-US" altLang="en-US" sz="1200" dirty="0" err="1">
                <a:latin typeface="Times New Roman" panose="02020603050405020304" pitchFamily="18" charset="0"/>
                <a:cs typeface="Times New Roman" panose="02020603050405020304" pitchFamily="18" charset="0"/>
                <a:sym typeface="+mn-ea"/>
              </a:rPr>
              <a:t>khoản</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phí</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trước</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khi</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xác</a:t>
            </a:r>
            <a:r>
              <a:rPr lang="en-US" altLang="en-US" sz="1200" dirty="0">
                <a:latin typeface="Times New Roman" panose="02020603050405020304" pitchFamily="18" charset="0"/>
                <a:cs typeface="Times New Roman" panose="02020603050405020304" pitchFamily="18" charset="0"/>
                <a:sym typeface="+mn-ea"/>
              </a:rPr>
              <a:t> </a:t>
            </a:r>
            <a:r>
              <a:rPr lang="en-US" altLang="en-US" sz="1200" dirty="0" err="1">
                <a:latin typeface="Times New Roman" panose="02020603050405020304" pitchFamily="18" charset="0"/>
                <a:cs typeface="Times New Roman" panose="02020603050405020304" pitchFamily="18" charset="0"/>
                <a:sym typeface="+mn-ea"/>
              </a:rPr>
              <a:t>nhận</a:t>
            </a:r>
            <a:r>
              <a:rPr lang="en-US" altLang="en-US" sz="1200" dirty="0">
                <a:latin typeface="Times New Roman" panose="02020603050405020304" pitchFamily="18" charset="0"/>
                <a:cs typeface="Times New Roman" panose="02020603050405020304" pitchFamily="18" charset="0"/>
                <a:sym typeface="+mn-ea"/>
              </a:rPr>
              <a:t>.</a:t>
            </a:r>
            <a:endParaRPr lang="en-US" altLang="en-US" sz="1200" dirty="0">
              <a:latin typeface="Times New Roman" panose="02020603050405020304" pitchFamily="18" charset="0"/>
              <a:cs typeface="Times New Roman" panose="02020603050405020304" pitchFamily="18" charset="0"/>
            </a:endParaRPr>
          </a:p>
          <a:p>
            <a:endParaRPr lang="en-US" altLang="en-US" sz="1200" dirty="0">
              <a:solidFill>
                <a:srgbClr val="FF0000"/>
              </a:solidFill>
              <a:latin typeface="Times New Roman" panose="02020603050405020304" pitchFamily="18" charset="0"/>
              <a:cs typeface="Times New Roman" panose="02020603050405020304" pitchFamily="18" charset="0"/>
            </a:endParaRPr>
          </a:p>
        </p:txBody>
      </p:sp>
      <p:pic>
        <p:nvPicPr>
          <p:cNvPr id="41" name="Picture 40"/>
          <p:cNvPicPr>
            <a:picLocks noChangeAspect="1"/>
          </p:cNvPicPr>
          <p:nvPr/>
        </p:nvPicPr>
        <p:blipFill>
          <a:blip r:embed="rId7"/>
          <a:stretch>
            <a:fillRect/>
          </a:stretch>
        </p:blipFill>
        <p:spPr>
          <a:xfrm>
            <a:off x="6337300" y="3093085"/>
            <a:ext cx="428625" cy="476250"/>
          </a:xfrm>
          <a:prstGeom prst="rect">
            <a:avLst/>
          </a:prstGeom>
        </p:spPr>
      </p:pic>
      <p:sp>
        <p:nvSpPr>
          <p:cNvPr id="43" name="object 3"/>
          <p:cNvSpPr txBox="1"/>
          <p:nvPr/>
        </p:nvSpPr>
        <p:spPr>
          <a:xfrm>
            <a:off x="850900" y="5054193"/>
            <a:ext cx="2578100" cy="223520"/>
          </a:xfrm>
          <a:prstGeom prst="rect">
            <a:avLst/>
          </a:prstGeom>
        </p:spPr>
        <p:txBody>
          <a:bodyPr vert="horz" wrap="square" lIns="0" tIns="12065" rIns="0" bIns="0" rtlCol="0">
            <a:spAutoFit/>
          </a:bodyPr>
          <a:lstStyle/>
          <a:p>
            <a:pPr marL="12700">
              <a:lnSpc>
                <a:spcPct val="100000"/>
              </a:lnSpc>
              <a:spcBef>
                <a:spcPts val="95"/>
              </a:spcBef>
            </a:pPr>
            <a:r>
              <a:rPr sz="1300" b="1" dirty="0">
                <a:latin typeface="Times New Roman" panose="02020603050405020304"/>
                <a:cs typeface="Times New Roman" panose="02020603050405020304"/>
              </a:rPr>
              <a:t>1.</a:t>
            </a:r>
            <a:r>
              <a:rPr sz="1300" b="1" spc="47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Nộp</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học</a:t>
            </a:r>
            <a:r>
              <a:rPr sz="1300" b="1" spc="-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phí</a:t>
            </a:r>
            <a:r>
              <a:rPr sz="1300" b="1" spc="-1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trên</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VCB</a:t>
            </a:r>
            <a:r>
              <a:rPr sz="1300" b="1" spc="-20" dirty="0">
                <a:latin typeface="Times New Roman" panose="02020603050405020304"/>
                <a:cs typeface="Times New Roman" panose="02020603050405020304"/>
              </a:rPr>
              <a:t> </a:t>
            </a:r>
            <a:r>
              <a:rPr sz="1300" b="1" spc="-10" dirty="0">
                <a:latin typeface="Times New Roman" panose="02020603050405020304"/>
                <a:cs typeface="Times New Roman" panose="02020603050405020304"/>
              </a:rPr>
              <a:t>Digibank:</a:t>
            </a:r>
            <a:endParaRPr sz="1300" dirty="0">
              <a:latin typeface="Times New Roman" panose="02020603050405020304"/>
              <a:cs typeface="Times New Roman" panose="02020603050405020304"/>
            </a:endParaRPr>
          </a:p>
        </p:txBody>
      </p:sp>
      <p:pic>
        <p:nvPicPr>
          <p:cNvPr id="44" name="object 21"/>
          <p:cNvPicPr/>
          <p:nvPr/>
        </p:nvPicPr>
        <p:blipFill>
          <a:blip r:embed="rId8" cstate="print"/>
          <a:stretch>
            <a:fillRect/>
          </a:stretch>
        </p:blipFill>
        <p:spPr>
          <a:xfrm>
            <a:off x="1917700" y="5457935"/>
            <a:ext cx="6433312" cy="197256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902526" y="1586849"/>
            <a:ext cx="2272538" cy="5024120"/>
          </a:xfrm>
          <a:prstGeom prst="rect">
            <a:avLst/>
          </a:prstGeom>
        </p:spPr>
      </p:pic>
      <p:pic>
        <p:nvPicPr>
          <p:cNvPr id="3" name="object 3"/>
          <p:cNvPicPr/>
          <p:nvPr/>
        </p:nvPicPr>
        <p:blipFill>
          <a:blip r:embed="rId3" cstate="print"/>
          <a:stretch>
            <a:fillRect/>
          </a:stretch>
        </p:blipFill>
        <p:spPr>
          <a:xfrm>
            <a:off x="4590415" y="1554467"/>
            <a:ext cx="2339340" cy="5062093"/>
          </a:xfrm>
          <a:prstGeom prst="rect">
            <a:avLst/>
          </a:prstGeom>
        </p:spPr>
      </p:pic>
      <p:sp>
        <p:nvSpPr>
          <p:cNvPr id="4" name="object 4"/>
          <p:cNvSpPr txBox="1"/>
          <p:nvPr/>
        </p:nvSpPr>
        <p:spPr>
          <a:xfrm>
            <a:off x="1008683" y="938530"/>
            <a:ext cx="2190115" cy="611578"/>
          </a:xfrm>
          <a:prstGeom prst="rect">
            <a:avLst/>
          </a:prstGeom>
        </p:spPr>
        <p:txBody>
          <a:bodyPr vert="horz" wrap="square" lIns="0" tIns="5715" rIns="0" bIns="0" rtlCol="0">
            <a:spAutoFit/>
          </a:bodyPr>
          <a:lstStyle/>
          <a:p>
            <a:pPr marL="12700" marR="5080" algn="just">
              <a:lnSpc>
                <a:spcPct val="103000"/>
              </a:lnSpc>
              <a:spcBef>
                <a:spcPts val="45"/>
              </a:spcBef>
            </a:pPr>
            <a:r>
              <a:rPr sz="1300" b="1" u="sng" dirty="0">
                <a:uFill>
                  <a:solidFill>
                    <a:srgbClr val="000000"/>
                  </a:solidFill>
                </a:uFill>
                <a:latin typeface="Times New Roman" panose="02020603050405020304"/>
                <a:cs typeface="Times New Roman" panose="02020603050405020304"/>
              </a:rPr>
              <a:t>Bước</a:t>
            </a:r>
            <a:r>
              <a:rPr sz="1300" b="1" u="sng" spc="25" dirty="0">
                <a:uFill>
                  <a:solidFill>
                    <a:srgbClr val="000000"/>
                  </a:solidFill>
                </a:uFill>
                <a:latin typeface="Times New Roman" panose="02020603050405020304"/>
                <a:cs typeface="Times New Roman" panose="02020603050405020304"/>
              </a:rPr>
              <a:t> </a:t>
            </a:r>
            <a:r>
              <a:rPr sz="1300" b="1" u="sng" dirty="0">
                <a:uFill>
                  <a:solidFill>
                    <a:srgbClr val="000000"/>
                  </a:solidFill>
                </a:uFill>
                <a:latin typeface="Times New Roman" panose="02020603050405020304"/>
                <a:cs typeface="Times New Roman" panose="02020603050405020304"/>
              </a:rPr>
              <a:t>1:</a:t>
            </a:r>
            <a:r>
              <a:rPr sz="1300" b="1" spc="3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Đăng</a:t>
            </a:r>
            <a:r>
              <a:rPr sz="1300" b="1" spc="30" dirty="0">
                <a:latin typeface="Times New Roman" panose="02020603050405020304"/>
                <a:cs typeface="Times New Roman" panose="02020603050405020304"/>
              </a:rPr>
              <a:t> </a:t>
            </a:r>
            <a:r>
              <a:rPr sz="1300" b="1" dirty="0" err="1">
                <a:latin typeface="Times New Roman" panose="02020603050405020304"/>
                <a:cs typeface="Times New Roman" panose="02020603050405020304"/>
              </a:rPr>
              <a:t>nhập</a:t>
            </a:r>
            <a:r>
              <a:rPr sz="1300" b="1" spc="30" dirty="0">
                <a:latin typeface="Times New Roman" panose="02020603050405020304"/>
                <a:cs typeface="Times New Roman" panose="02020603050405020304"/>
              </a:rPr>
              <a:t> </a:t>
            </a:r>
            <a:r>
              <a:rPr lang="en-US" sz="1300" b="1" spc="30" dirty="0">
                <a:latin typeface="Times New Roman" panose="02020603050405020304"/>
                <a:cs typeface="Times New Roman" panose="02020603050405020304"/>
                <a:sym typeface="Wingdings" panose="05000000000000000000" pitchFamily="2" charset="2"/>
              </a:rPr>
              <a:t> </a:t>
            </a:r>
            <a:r>
              <a:rPr lang="en-US" sz="1300" b="1" spc="30" dirty="0" err="1">
                <a:latin typeface="Times New Roman" panose="02020603050405020304"/>
                <a:cs typeface="Times New Roman" panose="02020603050405020304"/>
                <a:sym typeface="Wingdings" panose="05000000000000000000" pitchFamily="2" charset="2"/>
              </a:rPr>
              <a:t>chọn</a:t>
            </a:r>
            <a:r>
              <a:rPr lang="en-US" sz="1300" b="1" spc="30" dirty="0">
                <a:latin typeface="Times New Roman" panose="02020603050405020304"/>
                <a:cs typeface="Times New Roman" panose="02020603050405020304"/>
                <a:sym typeface="Wingdings" panose="05000000000000000000" pitchFamily="2" charset="2"/>
              </a:rPr>
              <a:t> </a:t>
            </a:r>
            <a:r>
              <a:rPr lang="en-US" sz="1300" b="1" spc="30" dirty="0" err="1">
                <a:latin typeface="Times New Roman" panose="02020603050405020304"/>
                <a:cs typeface="Times New Roman" panose="02020603050405020304"/>
                <a:sym typeface="Wingdings" panose="05000000000000000000" pitchFamily="2" charset="2"/>
              </a:rPr>
              <a:t>chuyển</a:t>
            </a:r>
            <a:r>
              <a:rPr lang="en-US" sz="1300" b="1" spc="30" dirty="0">
                <a:latin typeface="Times New Roman" panose="02020603050405020304"/>
                <a:cs typeface="Times New Roman" panose="02020603050405020304"/>
                <a:sym typeface="Wingdings" panose="05000000000000000000" pitchFamily="2" charset="2"/>
              </a:rPr>
              <a:t> </a:t>
            </a:r>
            <a:r>
              <a:rPr lang="en-US" sz="1300" b="1" spc="30" dirty="0" err="1">
                <a:latin typeface="Times New Roman" panose="02020603050405020304"/>
                <a:cs typeface="Times New Roman" panose="02020603050405020304"/>
                <a:sym typeface="Wingdings" panose="05000000000000000000" pitchFamily="2" charset="2"/>
              </a:rPr>
              <a:t>tiền</a:t>
            </a:r>
            <a:r>
              <a:rPr lang="en-US" sz="1300" b="1" spc="30" dirty="0">
                <a:latin typeface="Times New Roman" panose="02020603050405020304"/>
                <a:cs typeface="Times New Roman" panose="02020603050405020304"/>
                <a:sym typeface="Wingdings" panose="05000000000000000000" pitchFamily="2" charset="2"/>
              </a:rPr>
              <a:t> </a:t>
            </a:r>
            <a:r>
              <a:rPr lang="en-US" sz="1300" b="1" spc="30" dirty="0" err="1">
                <a:latin typeface="Times New Roman" panose="02020603050405020304"/>
                <a:cs typeface="Times New Roman" panose="02020603050405020304"/>
                <a:sym typeface="Wingdings" panose="05000000000000000000" pitchFamily="2" charset="2"/>
              </a:rPr>
              <a:t>trong</a:t>
            </a:r>
            <a:r>
              <a:rPr lang="en-US" sz="1300" b="1" spc="30" dirty="0">
                <a:latin typeface="Times New Roman" panose="02020603050405020304"/>
                <a:cs typeface="Times New Roman" panose="02020603050405020304"/>
                <a:sym typeface="Wingdings" panose="05000000000000000000" pitchFamily="2" charset="2"/>
              </a:rPr>
              <a:t> </a:t>
            </a:r>
            <a:r>
              <a:rPr lang="en-US" sz="1300" b="1" spc="30" dirty="0" err="1">
                <a:latin typeface="Times New Roman" panose="02020603050405020304"/>
                <a:cs typeface="Times New Roman" panose="02020603050405020304"/>
                <a:sym typeface="Wingdings" panose="05000000000000000000" pitchFamily="2" charset="2"/>
              </a:rPr>
              <a:t>nước</a:t>
            </a:r>
            <a:r>
              <a:rPr lang="en-US" sz="1300" b="1" spc="30" dirty="0">
                <a:latin typeface="Times New Roman" panose="02020603050405020304"/>
                <a:cs typeface="Times New Roman" panose="02020603050405020304"/>
                <a:sym typeface="Wingdings" panose="05000000000000000000" pitchFamily="2" charset="2"/>
              </a:rPr>
              <a:t> </a:t>
            </a:r>
            <a:r>
              <a:rPr lang="en-US" sz="1300" b="1" spc="-20" dirty="0">
                <a:latin typeface="Times New Roman" panose="02020603050405020304"/>
                <a:cs typeface="Times New Roman" panose="02020603050405020304"/>
              </a:rPr>
              <a:t> </a:t>
            </a:r>
            <a:r>
              <a:rPr lang="en-US" sz="1300" b="1" spc="-20" dirty="0" err="1">
                <a:latin typeface="Times New Roman" panose="02020603050405020304"/>
                <a:cs typeface="Times New Roman" panose="02020603050405020304"/>
              </a:rPr>
              <a:t>hoặc</a:t>
            </a:r>
            <a:r>
              <a:rPr lang="en-US" sz="1300" b="1" spc="-20" dirty="0">
                <a:latin typeface="Times New Roman" panose="02020603050405020304"/>
                <a:cs typeface="Times New Roman" panose="02020603050405020304"/>
              </a:rPr>
              <a:t> </a:t>
            </a:r>
            <a:r>
              <a:rPr lang="en-US" sz="1300" b="1" spc="-20" dirty="0" err="1">
                <a:latin typeface="Times New Roman" panose="02020603050405020304"/>
                <a:cs typeface="Times New Roman" panose="02020603050405020304"/>
              </a:rPr>
              <a:t>quét</a:t>
            </a:r>
            <a:r>
              <a:rPr lang="en-US" sz="1300" b="1" spc="-20" dirty="0">
                <a:latin typeface="Times New Roman" panose="02020603050405020304"/>
                <a:cs typeface="Times New Roman" panose="02020603050405020304"/>
              </a:rPr>
              <a:t> </a:t>
            </a:r>
            <a:r>
              <a:rPr lang="en-US" sz="1300" b="1" spc="-20" dirty="0" err="1">
                <a:latin typeface="Times New Roman" panose="02020603050405020304"/>
                <a:cs typeface="Times New Roman" panose="02020603050405020304"/>
              </a:rPr>
              <a:t>mã</a:t>
            </a:r>
            <a:r>
              <a:rPr lang="en-US" sz="1300" b="1" spc="-20" dirty="0">
                <a:latin typeface="Times New Roman" panose="02020603050405020304"/>
                <a:cs typeface="Times New Roman" panose="02020603050405020304"/>
              </a:rPr>
              <a:t> </a:t>
            </a:r>
            <a:r>
              <a:rPr lang="en-US" sz="1300" b="1" spc="-20" dirty="0" err="1">
                <a:latin typeface="Times New Roman" panose="02020603050405020304"/>
                <a:cs typeface="Times New Roman" panose="02020603050405020304"/>
              </a:rPr>
              <a:t>QRcode</a:t>
            </a:r>
            <a:endParaRPr sz="1300" dirty="0">
              <a:latin typeface="Times New Roman" panose="02020603050405020304"/>
              <a:cs typeface="Times New Roman" panose="02020603050405020304"/>
            </a:endParaRPr>
          </a:p>
        </p:txBody>
      </p:sp>
      <p:sp>
        <p:nvSpPr>
          <p:cNvPr id="5" name="object 5"/>
          <p:cNvSpPr txBox="1"/>
          <p:nvPr/>
        </p:nvSpPr>
        <p:spPr>
          <a:xfrm>
            <a:off x="4579746" y="938530"/>
            <a:ext cx="2190115" cy="429259"/>
          </a:xfrm>
          <a:prstGeom prst="rect">
            <a:avLst/>
          </a:prstGeom>
        </p:spPr>
        <p:txBody>
          <a:bodyPr vert="horz" wrap="square" lIns="0" tIns="4445" rIns="0" bIns="0" rtlCol="0">
            <a:spAutoFit/>
          </a:bodyPr>
          <a:lstStyle/>
          <a:p>
            <a:pPr marL="12700" marR="5080">
              <a:lnSpc>
                <a:spcPct val="104000"/>
              </a:lnSpc>
              <a:spcBef>
                <a:spcPts val="35"/>
              </a:spcBef>
            </a:pPr>
            <a:r>
              <a:rPr sz="1300" b="1" u="sng" dirty="0">
                <a:uFill>
                  <a:solidFill>
                    <a:srgbClr val="000000"/>
                  </a:solidFill>
                </a:uFill>
                <a:latin typeface="Times New Roman" panose="02020603050405020304"/>
                <a:cs typeface="Times New Roman" panose="02020603050405020304"/>
              </a:rPr>
              <a:t>Bước</a:t>
            </a:r>
            <a:r>
              <a:rPr sz="1300" b="1" u="sng" spc="-20" dirty="0">
                <a:uFill>
                  <a:solidFill>
                    <a:srgbClr val="000000"/>
                  </a:solidFill>
                </a:uFill>
                <a:latin typeface="Times New Roman" panose="02020603050405020304"/>
                <a:cs typeface="Times New Roman" panose="02020603050405020304"/>
              </a:rPr>
              <a:t> </a:t>
            </a:r>
            <a:r>
              <a:rPr sz="1300" b="1" u="sng" dirty="0">
                <a:uFill>
                  <a:solidFill>
                    <a:srgbClr val="000000"/>
                  </a:solidFill>
                </a:uFill>
                <a:latin typeface="Times New Roman" panose="02020603050405020304"/>
                <a:cs typeface="Times New Roman" panose="02020603050405020304"/>
              </a:rPr>
              <a:t>2:</a:t>
            </a:r>
            <a:r>
              <a:rPr sz="1300" b="1" spc="-2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Nhập</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thông</a:t>
            </a:r>
            <a:r>
              <a:rPr sz="1300" b="1" spc="-2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tin</a:t>
            </a:r>
            <a:r>
              <a:rPr sz="1300" b="1" spc="-1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và</a:t>
            </a:r>
            <a:r>
              <a:rPr sz="1300" b="1" spc="-25" dirty="0">
                <a:latin typeface="Times New Roman" panose="02020603050405020304"/>
                <a:cs typeface="Times New Roman" panose="02020603050405020304"/>
              </a:rPr>
              <a:t> lựa </a:t>
            </a:r>
            <a:r>
              <a:rPr sz="1300" b="1" dirty="0">
                <a:latin typeface="Times New Roman" panose="02020603050405020304"/>
                <a:cs typeface="Times New Roman" panose="02020603050405020304"/>
              </a:rPr>
              <a:t>chọn</a:t>
            </a:r>
            <a:r>
              <a:rPr sz="1300" b="1" spc="-3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lưu</a:t>
            </a:r>
            <a:r>
              <a:rPr sz="1300" b="1" spc="-2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người</a:t>
            </a:r>
            <a:r>
              <a:rPr sz="1300" b="1" spc="-3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nhận</a:t>
            </a:r>
            <a:r>
              <a:rPr sz="1300" b="1" spc="-2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(nếu</a:t>
            </a:r>
            <a:r>
              <a:rPr sz="1300" b="1" spc="-35" dirty="0">
                <a:latin typeface="Times New Roman" panose="02020603050405020304"/>
                <a:cs typeface="Times New Roman" panose="02020603050405020304"/>
              </a:rPr>
              <a:t> </a:t>
            </a:r>
            <a:r>
              <a:rPr sz="1300" b="1" spc="-20" dirty="0">
                <a:latin typeface="Times New Roman" panose="02020603050405020304"/>
                <a:cs typeface="Times New Roman" panose="02020603050405020304"/>
              </a:rPr>
              <a:t>cần)</a:t>
            </a:r>
            <a:endParaRPr sz="1300" dirty="0">
              <a:latin typeface="Times New Roman" panose="02020603050405020304"/>
              <a:cs typeface="Times New Roman" panose="02020603050405020304"/>
            </a:endParaRPr>
          </a:p>
        </p:txBody>
      </p:sp>
      <p:pic>
        <p:nvPicPr>
          <p:cNvPr id="6" name="object 6"/>
          <p:cNvPicPr/>
          <p:nvPr/>
        </p:nvPicPr>
        <p:blipFill>
          <a:blip r:embed="rId4" cstate="print"/>
          <a:stretch>
            <a:fillRect/>
          </a:stretch>
        </p:blipFill>
        <p:spPr>
          <a:xfrm>
            <a:off x="3349625" y="2920746"/>
            <a:ext cx="965835" cy="596900"/>
          </a:xfrm>
          <a:prstGeom prst="rect">
            <a:avLst/>
          </a:prstGeom>
        </p:spPr>
      </p:pic>
      <p:sp>
        <p:nvSpPr>
          <p:cNvPr id="7" name="object 7"/>
          <p:cNvSpPr txBox="1"/>
          <p:nvPr/>
        </p:nvSpPr>
        <p:spPr>
          <a:xfrm>
            <a:off x="7219186" y="2642870"/>
            <a:ext cx="2242313" cy="384464"/>
          </a:xfrm>
          <a:prstGeom prst="rect">
            <a:avLst/>
          </a:prstGeom>
          <a:ln w="12700">
            <a:solidFill>
              <a:srgbClr val="6FAC46"/>
            </a:solidFill>
          </a:ln>
        </p:spPr>
        <p:txBody>
          <a:bodyPr vert="horz" wrap="square" lIns="0" tIns="38735" rIns="0" bIns="0" rtlCol="0">
            <a:spAutoFit/>
          </a:bodyPr>
          <a:lstStyle/>
          <a:p>
            <a:pPr marL="327660" marR="414655" indent="-228600">
              <a:lnSpc>
                <a:spcPct val="102000"/>
              </a:lnSpc>
              <a:spcBef>
                <a:spcPts val="305"/>
              </a:spcBef>
            </a:pPr>
            <a:r>
              <a:rPr sz="1100" dirty="0">
                <a:latin typeface="Times New Roman" panose="02020603050405020304"/>
                <a:cs typeface="Times New Roman" panose="02020603050405020304"/>
              </a:rPr>
              <a:t>1.</a:t>
            </a:r>
            <a:r>
              <a:rPr sz="1100" spc="195" dirty="0">
                <a:latin typeface="Times New Roman" panose="02020603050405020304"/>
                <a:cs typeface="Times New Roman" panose="02020603050405020304"/>
              </a:rPr>
              <a:t>  </a:t>
            </a:r>
            <a:r>
              <a:rPr sz="1100" dirty="0">
                <a:latin typeface="Times New Roman" panose="02020603050405020304"/>
                <a:cs typeface="Times New Roman" panose="02020603050405020304"/>
              </a:rPr>
              <a:t>Chọn Ngân</a:t>
            </a:r>
            <a:r>
              <a:rPr sz="1100" spc="-5" dirty="0">
                <a:latin typeface="Times New Roman" panose="02020603050405020304"/>
                <a:cs typeface="Times New Roman" panose="02020603050405020304"/>
              </a:rPr>
              <a:t> </a:t>
            </a:r>
            <a:r>
              <a:rPr sz="1100" dirty="0">
                <a:latin typeface="Times New Roman" panose="02020603050405020304"/>
                <a:cs typeface="Times New Roman" panose="02020603050405020304"/>
              </a:rPr>
              <a:t>hàng</a:t>
            </a:r>
            <a:r>
              <a:rPr sz="1100" spc="-20" dirty="0">
                <a:latin typeface="Times New Roman" panose="02020603050405020304"/>
                <a:cs typeface="Times New Roman" panose="02020603050405020304"/>
              </a:rPr>
              <a:t> TMCP </a:t>
            </a:r>
            <a:r>
              <a:rPr sz="1100" dirty="0">
                <a:latin typeface="Times New Roman" panose="02020603050405020304"/>
                <a:cs typeface="Times New Roman" panose="02020603050405020304"/>
              </a:rPr>
              <a:t>Ngoại</a:t>
            </a:r>
            <a:r>
              <a:rPr sz="1100" spc="-10" dirty="0">
                <a:latin typeface="Times New Roman" panose="02020603050405020304"/>
                <a:cs typeface="Times New Roman" panose="02020603050405020304"/>
              </a:rPr>
              <a:t> </a:t>
            </a:r>
            <a:r>
              <a:rPr sz="1100" dirty="0">
                <a:latin typeface="Times New Roman" panose="02020603050405020304"/>
                <a:cs typeface="Times New Roman" panose="02020603050405020304"/>
              </a:rPr>
              <a:t>thương</a:t>
            </a:r>
            <a:r>
              <a:rPr sz="1100" spc="-25" dirty="0">
                <a:latin typeface="Times New Roman" panose="02020603050405020304"/>
                <a:cs typeface="Times New Roman" panose="02020603050405020304"/>
              </a:rPr>
              <a:t> </a:t>
            </a:r>
            <a:r>
              <a:rPr sz="1100" dirty="0">
                <a:latin typeface="Times New Roman" panose="02020603050405020304"/>
                <a:cs typeface="Times New Roman" panose="02020603050405020304"/>
              </a:rPr>
              <a:t>Việt</a:t>
            </a:r>
            <a:r>
              <a:rPr sz="1100" spc="-5" dirty="0">
                <a:latin typeface="Times New Roman" panose="02020603050405020304"/>
                <a:cs typeface="Times New Roman" panose="02020603050405020304"/>
              </a:rPr>
              <a:t> </a:t>
            </a:r>
            <a:r>
              <a:rPr sz="1100" spc="-25" dirty="0">
                <a:latin typeface="Times New Roman" panose="02020603050405020304"/>
                <a:cs typeface="Times New Roman" panose="02020603050405020304"/>
              </a:rPr>
              <a:t>Nam</a:t>
            </a:r>
            <a:endParaRPr sz="1100">
              <a:latin typeface="Times New Roman" panose="02020603050405020304"/>
              <a:cs typeface="Times New Roman" panose="02020603050405020304"/>
            </a:endParaRPr>
          </a:p>
        </p:txBody>
      </p:sp>
      <p:sp>
        <p:nvSpPr>
          <p:cNvPr id="8" name="object 8"/>
          <p:cNvSpPr txBox="1"/>
          <p:nvPr/>
        </p:nvSpPr>
        <p:spPr>
          <a:xfrm>
            <a:off x="7218679" y="3265983"/>
            <a:ext cx="2242820" cy="391795"/>
          </a:xfrm>
          <a:prstGeom prst="rect">
            <a:avLst/>
          </a:prstGeom>
          <a:ln w="12700">
            <a:solidFill>
              <a:srgbClr val="6FAC46"/>
            </a:solidFill>
          </a:ln>
        </p:spPr>
        <p:txBody>
          <a:bodyPr vert="horz" wrap="square" lIns="0" tIns="40005" rIns="0" bIns="0" rtlCol="0">
            <a:spAutoFit/>
          </a:bodyPr>
          <a:lstStyle/>
          <a:p>
            <a:pPr marL="99060">
              <a:lnSpc>
                <a:spcPct val="100000"/>
              </a:lnSpc>
              <a:spcBef>
                <a:spcPts val="315"/>
              </a:spcBef>
            </a:pPr>
            <a:r>
              <a:rPr sz="1100" dirty="0">
                <a:latin typeface="Times New Roman" panose="02020603050405020304"/>
                <a:cs typeface="Times New Roman" panose="02020603050405020304"/>
              </a:rPr>
              <a:t>2.</a:t>
            </a:r>
            <a:r>
              <a:rPr sz="1100" spc="195" dirty="0">
                <a:latin typeface="Times New Roman" panose="02020603050405020304"/>
                <a:cs typeface="Times New Roman" panose="02020603050405020304"/>
              </a:rPr>
              <a:t>  </a:t>
            </a:r>
            <a:r>
              <a:rPr sz="1100" dirty="0">
                <a:latin typeface="Times New Roman" panose="02020603050405020304"/>
                <a:cs typeface="Times New Roman" panose="02020603050405020304"/>
              </a:rPr>
              <a:t>Nhập số</a:t>
            </a:r>
            <a:r>
              <a:rPr sz="1100" spc="-25" dirty="0">
                <a:latin typeface="Times New Roman" panose="02020603050405020304"/>
                <a:cs typeface="Times New Roman" panose="02020603050405020304"/>
              </a:rPr>
              <a:t> </a:t>
            </a:r>
            <a:r>
              <a:rPr sz="1100" dirty="0">
                <a:latin typeface="Times New Roman" panose="02020603050405020304"/>
                <a:cs typeface="Times New Roman" panose="02020603050405020304"/>
              </a:rPr>
              <a:t>TK</a:t>
            </a:r>
            <a:r>
              <a:rPr sz="1100" spc="-5" dirty="0">
                <a:latin typeface="Times New Roman" panose="02020603050405020304"/>
                <a:cs typeface="Times New Roman" panose="02020603050405020304"/>
              </a:rPr>
              <a:t> </a:t>
            </a:r>
            <a:r>
              <a:rPr sz="1100" dirty="0">
                <a:latin typeface="Times New Roman" panose="02020603050405020304"/>
                <a:cs typeface="Times New Roman" panose="02020603050405020304"/>
              </a:rPr>
              <a:t>định</a:t>
            </a:r>
            <a:r>
              <a:rPr sz="1100" spc="-5" dirty="0">
                <a:latin typeface="Times New Roman" panose="02020603050405020304"/>
                <a:cs typeface="Times New Roman" panose="02020603050405020304"/>
              </a:rPr>
              <a:t> </a:t>
            </a:r>
            <a:r>
              <a:rPr sz="1100" spc="-20" dirty="0">
                <a:latin typeface="Times New Roman" panose="02020603050405020304"/>
                <a:cs typeface="Times New Roman" panose="02020603050405020304"/>
              </a:rPr>
              <a:t>danh</a:t>
            </a:r>
            <a:endParaRPr sz="1100" dirty="0">
              <a:latin typeface="Times New Roman" panose="02020603050405020304"/>
              <a:cs typeface="Times New Roman" panose="02020603050405020304"/>
            </a:endParaRPr>
          </a:p>
          <a:p>
            <a:pPr>
              <a:lnSpc>
                <a:spcPct val="100000"/>
              </a:lnSpc>
              <a:spcBef>
                <a:spcPts val="105"/>
              </a:spcBef>
            </a:pPr>
            <a:r>
              <a:rPr sz="1100" dirty="0">
                <a:latin typeface="Times New Roman" panose="02020603050405020304"/>
                <a:cs typeface="Times New Roman" panose="02020603050405020304"/>
              </a:rPr>
              <a:t>Ví</a:t>
            </a:r>
            <a:r>
              <a:rPr sz="1100" spc="-10" dirty="0">
                <a:latin typeface="Times New Roman" panose="02020603050405020304"/>
                <a:cs typeface="Times New Roman" panose="02020603050405020304"/>
              </a:rPr>
              <a:t> </a:t>
            </a:r>
            <a:r>
              <a:rPr sz="1100" dirty="0">
                <a:latin typeface="Times New Roman" panose="02020603050405020304"/>
                <a:cs typeface="Times New Roman" panose="02020603050405020304"/>
              </a:rPr>
              <a:t>dụ:</a:t>
            </a:r>
            <a:r>
              <a:rPr sz="1100" spc="10" dirty="0">
                <a:latin typeface="Times New Roman" panose="02020603050405020304"/>
                <a:cs typeface="Times New Roman" panose="02020603050405020304"/>
              </a:rPr>
              <a:t> </a:t>
            </a:r>
            <a:r>
              <a:rPr lang="en-US" sz="1100" spc="-10" dirty="0" err="1">
                <a:solidFill>
                  <a:srgbClr val="FF0000"/>
                </a:solidFill>
                <a:latin typeface="Times New Roman" panose="02020603050405020304"/>
                <a:cs typeface="Times New Roman" panose="02020603050405020304"/>
                <a:sym typeface="+mn-ea"/>
              </a:rPr>
              <a:t>IEDUUTE123123123123</a:t>
            </a:r>
            <a:endParaRPr lang="en-US" sz="1100" dirty="0">
              <a:latin typeface="Times New Roman" panose="02020603050405020304"/>
              <a:cs typeface="Times New Roman" panose="02020603050405020304"/>
            </a:endParaRPr>
          </a:p>
        </p:txBody>
      </p:sp>
      <p:sp>
        <p:nvSpPr>
          <p:cNvPr id="9" name="object 9"/>
          <p:cNvSpPr txBox="1"/>
          <p:nvPr/>
        </p:nvSpPr>
        <p:spPr>
          <a:xfrm>
            <a:off x="7210425" y="4680357"/>
            <a:ext cx="2251073" cy="379095"/>
          </a:xfrm>
          <a:prstGeom prst="rect">
            <a:avLst/>
          </a:prstGeom>
          <a:ln w="12700">
            <a:solidFill>
              <a:srgbClr val="6FAC46"/>
            </a:solidFill>
          </a:ln>
        </p:spPr>
        <p:txBody>
          <a:bodyPr vert="horz" wrap="square" lIns="0" tIns="40640" rIns="0" bIns="0" rtlCol="0">
            <a:spAutoFit/>
          </a:bodyPr>
          <a:lstStyle/>
          <a:p>
            <a:pPr marL="98425">
              <a:lnSpc>
                <a:spcPct val="100000"/>
              </a:lnSpc>
              <a:spcBef>
                <a:spcPts val="310"/>
              </a:spcBef>
            </a:pPr>
            <a:r>
              <a:rPr sz="1100" dirty="0">
                <a:latin typeface="Times New Roman" panose="02020603050405020304"/>
                <a:cs typeface="Times New Roman" panose="02020603050405020304"/>
              </a:rPr>
              <a:t>4.</a:t>
            </a:r>
            <a:r>
              <a:rPr sz="1100" spc="-10" dirty="0">
                <a:latin typeface="Times New Roman" panose="02020603050405020304"/>
                <a:cs typeface="Times New Roman" panose="02020603050405020304"/>
              </a:rPr>
              <a:t> </a:t>
            </a:r>
            <a:r>
              <a:rPr lang="en-US" altLang="" sz="1100" spc="-10" dirty="0">
                <a:latin typeface="Times New Roman" panose="02020603050405020304"/>
                <a:cs typeface="Times New Roman" panose="02020603050405020304"/>
              </a:rPr>
              <a:t>Sinh viên nhập </a:t>
            </a:r>
            <a:r>
              <a:rPr sz="1100" dirty="0">
                <a:solidFill>
                  <a:srgbClr val="FF0000"/>
                </a:solidFill>
                <a:latin typeface="Times New Roman" panose="02020603050405020304"/>
                <a:cs typeface="Times New Roman" panose="02020603050405020304"/>
                <a:sym typeface="+mn-ea"/>
              </a:rPr>
              <a:t>&lt;SỐ</a:t>
            </a:r>
            <a:r>
              <a:rPr sz="1100" spc="-40" dirty="0">
                <a:solidFill>
                  <a:srgbClr val="FF0000"/>
                </a:solidFill>
                <a:latin typeface="Times New Roman" panose="02020603050405020304"/>
                <a:cs typeface="Times New Roman" panose="02020603050405020304"/>
                <a:sym typeface="+mn-ea"/>
              </a:rPr>
              <a:t> </a:t>
            </a:r>
            <a:r>
              <a:rPr sz="1100" spc="-20" dirty="0">
                <a:solidFill>
                  <a:srgbClr val="FF0000"/>
                </a:solidFill>
                <a:latin typeface="Times New Roman" panose="02020603050405020304"/>
                <a:cs typeface="Times New Roman" panose="02020603050405020304"/>
                <a:sym typeface="+mn-ea"/>
              </a:rPr>
              <a:t>TIỀN&gt;</a:t>
            </a:r>
            <a:r>
              <a:rPr lang="en-US" altLang="" sz="1100" spc="-20" dirty="0">
                <a:solidFill>
                  <a:srgbClr val="FF0000"/>
                </a:solidFill>
                <a:latin typeface="Times New Roman" panose="02020603050405020304"/>
                <a:cs typeface="Times New Roman" panose="02020603050405020304"/>
                <a:sym typeface="+mn-ea"/>
              </a:rPr>
              <a:t> (*) cần thanh toán </a:t>
            </a:r>
          </a:p>
        </p:txBody>
      </p:sp>
      <p:sp>
        <p:nvSpPr>
          <p:cNvPr id="10" name="object 10"/>
          <p:cNvSpPr/>
          <p:nvPr/>
        </p:nvSpPr>
        <p:spPr>
          <a:xfrm>
            <a:off x="4725670" y="3583685"/>
            <a:ext cx="1670050" cy="198755"/>
          </a:xfrm>
          <a:custGeom>
            <a:avLst/>
            <a:gdLst/>
            <a:ahLst/>
            <a:cxnLst/>
            <a:rect l="l" t="t" r="r" b="b"/>
            <a:pathLst>
              <a:path w="1670050" h="198754">
                <a:moveTo>
                  <a:pt x="1670050" y="0"/>
                </a:moveTo>
                <a:lnTo>
                  <a:pt x="0" y="0"/>
                </a:lnTo>
                <a:lnTo>
                  <a:pt x="0" y="198754"/>
                </a:lnTo>
                <a:lnTo>
                  <a:pt x="1670050" y="198754"/>
                </a:lnTo>
                <a:lnTo>
                  <a:pt x="1670050" y="0"/>
                </a:lnTo>
                <a:close/>
              </a:path>
            </a:pathLst>
          </a:custGeom>
          <a:solidFill>
            <a:srgbClr val="FFFFFF"/>
          </a:solidFill>
        </p:spPr>
        <p:txBody>
          <a:bodyPr wrap="square" lIns="0" tIns="0" rIns="0" bIns="0" rtlCol="0"/>
          <a:lstStyle/>
          <a:p>
            <a:endParaRPr/>
          </a:p>
        </p:txBody>
      </p:sp>
      <p:sp>
        <p:nvSpPr>
          <p:cNvPr id="11" name="object 11"/>
          <p:cNvSpPr txBox="1"/>
          <p:nvPr/>
        </p:nvSpPr>
        <p:spPr>
          <a:xfrm>
            <a:off x="5012563" y="3613530"/>
            <a:ext cx="1099820" cy="135890"/>
          </a:xfrm>
          <a:prstGeom prst="rect">
            <a:avLst/>
          </a:prstGeom>
        </p:spPr>
        <p:txBody>
          <a:bodyPr vert="horz" wrap="square" lIns="0" tIns="13335" rIns="0" bIns="0" rtlCol="0">
            <a:spAutoFit/>
          </a:bodyPr>
          <a:lstStyle/>
          <a:p>
            <a:pPr marL="12700">
              <a:lnSpc>
                <a:spcPct val="100000"/>
              </a:lnSpc>
              <a:spcBef>
                <a:spcPts val="105"/>
              </a:spcBef>
            </a:pPr>
            <a:r>
              <a:rPr lang="en-US" sz="800" spc="-10" dirty="0" err="1">
                <a:solidFill>
                  <a:srgbClr val="FF0000"/>
                </a:solidFill>
                <a:latin typeface="Times New Roman" panose="02020603050405020304"/>
                <a:cs typeface="Times New Roman" panose="02020603050405020304"/>
              </a:rPr>
              <a:t>IEDUUTE123123123123</a:t>
            </a:r>
            <a:endParaRPr sz="800" dirty="0">
              <a:latin typeface="Times New Roman" panose="02020603050405020304"/>
              <a:cs typeface="Times New Roman" panose="02020603050405020304"/>
            </a:endParaRPr>
          </a:p>
        </p:txBody>
      </p:sp>
      <p:sp>
        <p:nvSpPr>
          <p:cNvPr id="12" name="object 12"/>
          <p:cNvSpPr txBox="1"/>
          <p:nvPr/>
        </p:nvSpPr>
        <p:spPr>
          <a:xfrm>
            <a:off x="4752975" y="4962271"/>
            <a:ext cx="952500" cy="224154"/>
          </a:xfrm>
          <a:prstGeom prst="rect">
            <a:avLst/>
          </a:prstGeom>
          <a:solidFill>
            <a:srgbClr val="FFFFFF"/>
          </a:solidFill>
        </p:spPr>
        <p:txBody>
          <a:bodyPr vert="horz" wrap="square" lIns="0" tIns="41910" rIns="0" bIns="0" rtlCol="0">
            <a:spAutoFit/>
          </a:bodyPr>
          <a:lstStyle/>
          <a:p>
            <a:pPr marL="247650">
              <a:lnSpc>
                <a:spcPct val="100000"/>
              </a:lnSpc>
              <a:spcBef>
                <a:spcPts val="330"/>
              </a:spcBef>
            </a:pPr>
            <a:r>
              <a:rPr sz="800" spc="-10" dirty="0">
                <a:solidFill>
                  <a:srgbClr val="FF0000"/>
                </a:solidFill>
                <a:latin typeface="Times New Roman" panose="02020603050405020304"/>
                <a:cs typeface="Times New Roman" panose="02020603050405020304"/>
              </a:rPr>
              <a:t>10,000,000</a:t>
            </a:r>
            <a:endParaRPr sz="800" dirty="0">
              <a:latin typeface="Times New Roman" panose="02020603050405020304"/>
              <a:cs typeface="Times New Roman" panose="02020603050405020304"/>
            </a:endParaRPr>
          </a:p>
        </p:txBody>
      </p:sp>
      <p:sp>
        <p:nvSpPr>
          <p:cNvPr id="13" name="object 13"/>
          <p:cNvSpPr/>
          <p:nvPr/>
        </p:nvSpPr>
        <p:spPr>
          <a:xfrm>
            <a:off x="4692650" y="5406135"/>
            <a:ext cx="1971675" cy="219075"/>
          </a:xfrm>
          <a:custGeom>
            <a:avLst/>
            <a:gdLst/>
            <a:ahLst/>
            <a:cxnLst/>
            <a:rect l="l" t="t" r="r" b="b"/>
            <a:pathLst>
              <a:path w="1971675" h="219075">
                <a:moveTo>
                  <a:pt x="1971675" y="0"/>
                </a:moveTo>
                <a:lnTo>
                  <a:pt x="0" y="0"/>
                </a:lnTo>
                <a:lnTo>
                  <a:pt x="0" y="219075"/>
                </a:lnTo>
                <a:lnTo>
                  <a:pt x="1971675" y="219075"/>
                </a:lnTo>
                <a:lnTo>
                  <a:pt x="1971675" y="0"/>
                </a:lnTo>
                <a:close/>
              </a:path>
            </a:pathLst>
          </a:custGeom>
          <a:solidFill>
            <a:srgbClr val="FFFFFF"/>
          </a:solidFill>
        </p:spPr>
        <p:txBody>
          <a:bodyPr wrap="square" lIns="0" tIns="0" rIns="0" bIns="0" rtlCol="0"/>
          <a:lstStyle/>
          <a:p>
            <a:endParaRPr/>
          </a:p>
        </p:txBody>
      </p:sp>
      <p:sp>
        <p:nvSpPr>
          <p:cNvPr id="14" name="object 14"/>
          <p:cNvSpPr txBox="1"/>
          <p:nvPr/>
        </p:nvSpPr>
        <p:spPr>
          <a:xfrm>
            <a:off x="4811394" y="5436489"/>
            <a:ext cx="1825369" cy="271145"/>
          </a:xfrm>
          <a:prstGeom prst="rect">
            <a:avLst/>
          </a:prstGeom>
        </p:spPr>
        <p:txBody>
          <a:bodyPr vert="horz" wrap="square" lIns="0" tIns="12700" rIns="0" bIns="0" rtlCol="0">
            <a:spAutoFit/>
          </a:bodyPr>
          <a:lstStyle/>
          <a:p>
            <a:pPr marL="12700">
              <a:lnSpc>
                <a:spcPct val="100000"/>
              </a:lnSpc>
              <a:spcBef>
                <a:spcPts val="100"/>
              </a:spcBef>
            </a:pPr>
            <a:r>
              <a:rPr sz="800" dirty="0">
                <a:solidFill>
                  <a:srgbClr val="FF0000"/>
                </a:solidFill>
                <a:latin typeface="Times New Roman" panose="02020603050405020304"/>
                <a:cs typeface="Times New Roman" panose="02020603050405020304"/>
              </a:rPr>
              <a:t>Nguyen Van</a:t>
            </a:r>
            <a:r>
              <a:rPr sz="800" spc="-5" dirty="0">
                <a:solidFill>
                  <a:srgbClr val="FF0000"/>
                </a:solidFill>
                <a:latin typeface="Times New Roman" panose="02020603050405020304"/>
                <a:cs typeface="Times New Roman" panose="02020603050405020304"/>
              </a:rPr>
              <a:t> </a:t>
            </a:r>
            <a:r>
              <a:rPr sz="800" spc="-10" dirty="0">
                <a:solidFill>
                  <a:srgbClr val="FF0000"/>
                </a:solidFill>
                <a:latin typeface="Times New Roman" panose="02020603050405020304"/>
                <a:cs typeface="Times New Roman" panose="02020603050405020304"/>
              </a:rPr>
              <a:t>Anh</a:t>
            </a:r>
            <a:r>
              <a:rPr lang="en-US" sz="800" spc="-10" dirty="0">
                <a:solidFill>
                  <a:srgbClr val="FF0000"/>
                </a:solidFill>
                <a:latin typeface="Times New Roman" panose="02020603050405020304"/>
                <a:cs typeface="Times New Roman" panose="02020603050405020304"/>
              </a:rPr>
              <a:t>_2415042133333_</a:t>
            </a:r>
            <a:r>
              <a:rPr lang="nl-NL" sz="800" spc="-10" dirty="0">
                <a:solidFill>
                  <a:srgbClr val="FF0000"/>
                </a:solidFill>
                <a:latin typeface="Times New Roman" panose="02020603050405020304"/>
                <a:cs typeface="Times New Roman" panose="02020603050405020304"/>
              </a:rPr>
              <a:t> HP0125</a:t>
            </a:r>
            <a:endParaRPr lang="en-US" sz="800" spc="-10" dirty="0">
              <a:solidFill>
                <a:srgbClr val="FF0000"/>
              </a:solidFill>
              <a:latin typeface="Times New Roman" panose="02020603050405020304"/>
              <a:cs typeface="Times New Roman" panose="02020603050405020304"/>
            </a:endParaRPr>
          </a:p>
          <a:p>
            <a:pPr marL="12700">
              <a:lnSpc>
                <a:spcPct val="100000"/>
              </a:lnSpc>
              <a:spcBef>
                <a:spcPts val="100"/>
              </a:spcBef>
            </a:pPr>
            <a:endParaRPr sz="800" dirty="0">
              <a:latin typeface="Times New Roman" panose="02020603050405020304"/>
              <a:cs typeface="Times New Roman" panose="02020603050405020304"/>
            </a:endParaRPr>
          </a:p>
        </p:txBody>
      </p:sp>
      <p:pic>
        <p:nvPicPr>
          <p:cNvPr id="15" name="object 15"/>
          <p:cNvPicPr/>
          <p:nvPr/>
        </p:nvPicPr>
        <p:blipFill>
          <a:blip r:embed="rId4" cstate="print"/>
          <a:stretch>
            <a:fillRect/>
          </a:stretch>
        </p:blipFill>
        <p:spPr>
          <a:xfrm>
            <a:off x="9515475" y="2873121"/>
            <a:ext cx="965834" cy="596900"/>
          </a:xfrm>
          <a:prstGeom prst="rect">
            <a:avLst/>
          </a:prstGeom>
        </p:spPr>
      </p:pic>
      <p:sp>
        <p:nvSpPr>
          <p:cNvPr id="17" name="object 17"/>
          <p:cNvSpPr/>
          <p:nvPr/>
        </p:nvSpPr>
        <p:spPr>
          <a:xfrm>
            <a:off x="1085850" y="4114546"/>
            <a:ext cx="533400" cy="552450"/>
          </a:xfrm>
          <a:custGeom>
            <a:avLst/>
            <a:gdLst/>
            <a:ahLst/>
            <a:cxnLst/>
            <a:rect l="l" t="t" r="r" b="b"/>
            <a:pathLst>
              <a:path w="533400" h="552450">
                <a:moveTo>
                  <a:pt x="0" y="552450"/>
                </a:moveTo>
                <a:lnTo>
                  <a:pt x="533400" y="552450"/>
                </a:lnTo>
                <a:lnTo>
                  <a:pt x="533400" y="0"/>
                </a:lnTo>
                <a:lnTo>
                  <a:pt x="0" y="0"/>
                </a:lnTo>
                <a:lnTo>
                  <a:pt x="0" y="552450"/>
                </a:lnTo>
                <a:close/>
              </a:path>
            </a:pathLst>
          </a:custGeom>
          <a:ln w="28575">
            <a:solidFill>
              <a:srgbClr val="FF0000"/>
            </a:solidFill>
          </a:ln>
        </p:spPr>
        <p:txBody>
          <a:bodyPr wrap="square" lIns="0" tIns="0" rIns="0" bIns="0" rtlCol="0"/>
          <a:lstStyle/>
          <a:p>
            <a:endParaRPr/>
          </a:p>
        </p:txBody>
      </p:sp>
      <p:grpSp>
        <p:nvGrpSpPr>
          <p:cNvPr id="18" name="object 18"/>
          <p:cNvGrpSpPr/>
          <p:nvPr/>
        </p:nvGrpSpPr>
        <p:grpSpPr>
          <a:xfrm>
            <a:off x="5619750" y="2228596"/>
            <a:ext cx="1152525" cy="1100455"/>
            <a:chOff x="5619750" y="2228596"/>
            <a:chExt cx="1152525" cy="1100455"/>
          </a:xfrm>
        </p:grpSpPr>
        <p:sp>
          <p:nvSpPr>
            <p:cNvPr id="19" name="object 19"/>
            <p:cNvSpPr/>
            <p:nvPr/>
          </p:nvSpPr>
          <p:spPr>
            <a:xfrm>
              <a:off x="5619750" y="2228595"/>
              <a:ext cx="838200" cy="361950"/>
            </a:xfrm>
            <a:custGeom>
              <a:avLst/>
              <a:gdLst/>
              <a:ahLst/>
              <a:cxnLst/>
              <a:rect l="l" t="t" r="r" b="b"/>
              <a:pathLst>
                <a:path w="838200" h="361950">
                  <a:moveTo>
                    <a:pt x="742950" y="228600"/>
                  </a:moveTo>
                  <a:lnTo>
                    <a:pt x="0" y="228600"/>
                  </a:lnTo>
                  <a:lnTo>
                    <a:pt x="0" y="361950"/>
                  </a:lnTo>
                  <a:lnTo>
                    <a:pt x="742950" y="361950"/>
                  </a:lnTo>
                  <a:lnTo>
                    <a:pt x="742950" y="228600"/>
                  </a:lnTo>
                  <a:close/>
                </a:path>
                <a:path w="838200" h="361950">
                  <a:moveTo>
                    <a:pt x="838200" y="0"/>
                  </a:moveTo>
                  <a:lnTo>
                    <a:pt x="228600" y="0"/>
                  </a:lnTo>
                  <a:lnTo>
                    <a:pt x="228600" y="133350"/>
                  </a:lnTo>
                  <a:lnTo>
                    <a:pt x="838200" y="133350"/>
                  </a:lnTo>
                  <a:lnTo>
                    <a:pt x="838200" y="0"/>
                  </a:lnTo>
                  <a:close/>
                </a:path>
              </a:pathLst>
            </a:custGeom>
            <a:solidFill>
              <a:srgbClr val="486F2D"/>
            </a:solidFill>
          </p:spPr>
          <p:txBody>
            <a:bodyPr wrap="square" lIns="0" tIns="0" rIns="0" bIns="0" rtlCol="0"/>
            <a:lstStyle/>
            <a:p>
              <a:endParaRPr/>
            </a:p>
          </p:txBody>
        </p:sp>
        <p:sp>
          <p:nvSpPr>
            <p:cNvPr id="20" name="object 20"/>
            <p:cNvSpPr/>
            <p:nvPr/>
          </p:nvSpPr>
          <p:spPr>
            <a:xfrm>
              <a:off x="6496050" y="3066796"/>
              <a:ext cx="266700" cy="252729"/>
            </a:xfrm>
            <a:custGeom>
              <a:avLst/>
              <a:gdLst/>
              <a:ahLst/>
              <a:cxnLst/>
              <a:rect l="l" t="t" r="r" b="b"/>
              <a:pathLst>
                <a:path w="266700" h="252729">
                  <a:moveTo>
                    <a:pt x="0" y="252729"/>
                  </a:moveTo>
                  <a:lnTo>
                    <a:pt x="266700" y="252729"/>
                  </a:lnTo>
                  <a:lnTo>
                    <a:pt x="266700" y="0"/>
                  </a:lnTo>
                  <a:lnTo>
                    <a:pt x="0" y="0"/>
                  </a:lnTo>
                  <a:lnTo>
                    <a:pt x="0" y="252729"/>
                  </a:lnTo>
                  <a:close/>
                </a:path>
              </a:pathLst>
            </a:custGeom>
            <a:ln w="19050">
              <a:solidFill>
                <a:srgbClr val="FF0000"/>
              </a:solidFill>
            </a:ln>
          </p:spPr>
          <p:txBody>
            <a:bodyPr wrap="square" lIns="0" tIns="0" rIns="0" bIns="0" rtlCol="0"/>
            <a:lstStyle/>
            <a:p>
              <a:endParaRPr/>
            </a:p>
          </p:txBody>
        </p:sp>
      </p:grpSp>
      <p:sp>
        <p:nvSpPr>
          <p:cNvPr id="21" name="object 21"/>
          <p:cNvSpPr txBox="1"/>
          <p:nvPr/>
        </p:nvSpPr>
        <p:spPr>
          <a:xfrm>
            <a:off x="6585584" y="3101467"/>
            <a:ext cx="96520" cy="193675"/>
          </a:xfrm>
          <a:prstGeom prst="rect">
            <a:avLst/>
          </a:prstGeom>
        </p:spPr>
        <p:txBody>
          <a:bodyPr vert="horz" wrap="square" lIns="0" tIns="13335" rIns="0" bIns="0" rtlCol="0">
            <a:spAutoFit/>
          </a:bodyPr>
          <a:lstStyle/>
          <a:p>
            <a:pPr marL="12700">
              <a:lnSpc>
                <a:spcPct val="100000"/>
              </a:lnSpc>
              <a:spcBef>
                <a:spcPts val="105"/>
              </a:spcBef>
            </a:pPr>
            <a:r>
              <a:rPr sz="1100" b="1" spc="-50" dirty="0">
                <a:solidFill>
                  <a:srgbClr val="FF0000"/>
                </a:solidFill>
                <a:latin typeface="Calibri" panose="020F0502020204030204"/>
                <a:cs typeface="Calibri" panose="020F0502020204030204"/>
              </a:rPr>
              <a:t>1</a:t>
            </a:r>
            <a:endParaRPr sz="1100">
              <a:latin typeface="Calibri" panose="020F0502020204030204"/>
              <a:cs typeface="Calibri" panose="020F0502020204030204"/>
            </a:endParaRPr>
          </a:p>
        </p:txBody>
      </p:sp>
      <p:sp>
        <p:nvSpPr>
          <p:cNvPr id="22" name="object 22"/>
          <p:cNvSpPr txBox="1"/>
          <p:nvPr/>
        </p:nvSpPr>
        <p:spPr>
          <a:xfrm>
            <a:off x="7210424" y="5314061"/>
            <a:ext cx="3028951" cy="1537537"/>
          </a:xfrm>
          <a:prstGeom prst="rect">
            <a:avLst/>
          </a:prstGeom>
          <a:ln w="12700">
            <a:solidFill>
              <a:srgbClr val="6FAC46"/>
            </a:solidFill>
          </a:ln>
        </p:spPr>
        <p:txBody>
          <a:bodyPr vert="horz" wrap="square" lIns="0" tIns="37465" rIns="0" bIns="0" rtlCol="0">
            <a:spAutoFit/>
          </a:bodyPr>
          <a:lstStyle/>
          <a:p>
            <a:pPr marL="99695" marR="86360" algn="just">
              <a:lnSpc>
                <a:spcPct val="103000"/>
              </a:lnSpc>
              <a:spcBef>
                <a:spcPts val="295"/>
              </a:spcBef>
            </a:pPr>
            <a:r>
              <a:rPr sz="1100" dirty="0">
                <a:latin typeface="Times New Roman" panose="02020603050405020304"/>
                <a:cs typeface="Times New Roman" panose="02020603050405020304"/>
              </a:rPr>
              <a:t>5.</a:t>
            </a:r>
            <a:r>
              <a:rPr sz="1100" spc="155" dirty="0">
                <a:latin typeface="Times New Roman" panose="02020603050405020304"/>
                <a:cs typeface="Times New Roman" panose="02020603050405020304"/>
              </a:rPr>
              <a:t> </a:t>
            </a:r>
            <a:r>
              <a:rPr sz="1100" dirty="0">
                <a:latin typeface="Times New Roman" panose="02020603050405020304"/>
                <a:cs typeface="Times New Roman" panose="02020603050405020304"/>
              </a:rPr>
              <a:t>Nhập</a:t>
            </a:r>
            <a:r>
              <a:rPr sz="1100" spc="155" dirty="0">
                <a:latin typeface="Times New Roman" panose="02020603050405020304"/>
                <a:cs typeface="Times New Roman" panose="02020603050405020304"/>
              </a:rPr>
              <a:t> </a:t>
            </a:r>
            <a:r>
              <a:rPr sz="1100" dirty="0">
                <a:solidFill>
                  <a:srgbClr val="FF0000"/>
                </a:solidFill>
                <a:latin typeface="Times New Roman" panose="02020603050405020304"/>
                <a:cs typeface="Times New Roman" panose="02020603050405020304"/>
              </a:rPr>
              <a:t>nội</a:t>
            </a:r>
            <a:r>
              <a:rPr sz="1100" spc="160" dirty="0">
                <a:solidFill>
                  <a:srgbClr val="FF0000"/>
                </a:solidFill>
                <a:latin typeface="Times New Roman" panose="02020603050405020304"/>
                <a:cs typeface="Times New Roman" panose="02020603050405020304"/>
              </a:rPr>
              <a:t> </a:t>
            </a:r>
            <a:r>
              <a:rPr sz="1100" dirty="0">
                <a:solidFill>
                  <a:srgbClr val="FF0000"/>
                </a:solidFill>
                <a:latin typeface="Times New Roman" panose="02020603050405020304"/>
                <a:cs typeface="Times New Roman" panose="02020603050405020304"/>
              </a:rPr>
              <a:t>dung</a:t>
            </a:r>
            <a:r>
              <a:rPr sz="1100" dirty="0">
                <a:latin typeface="Times New Roman" panose="02020603050405020304"/>
                <a:cs typeface="Times New Roman" panose="02020603050405020304"/>
              </a:rPr>
              <a:t>:</a:t>
            </a:r>
            <a:r>
              <a:rPr sz="1100" spc="160" dirty="0">
                <a:latin typeface="Times New Roman" panose="02020603050405020304"/>
                <a:cs typeface="Times New Roman" panose="02020603050405020304"/>
              </a:rPr>
              <a:t> </a:t>
            </a:r>
            <a:r>
              <a:rPr sz="1100" dirty="0">
                <a:latin typeface="Times New Roman" panose="02020603050405020304"/>
                <a:cs typeface="Times New Roman" panose="02020603050405020304"/>
              </a:rPr>
              <a:t>Nhập</a:t>
            </a:r>
            <a:r>
              <a:rPr sz="1100" spc="150" dirty="0">
                <a:latin typeface="Times New Roman" panose="02020603050405020304"/>
                <a:cs typeface="Times New Roman" panose="02020603050405020304"/>
              </a:rPr>
              <a:t> </a:t>
            </a:r>
            <a:r>
              <a:rPr sz="1100" dirty="0">
                <a:latin typeface="Times New Roman" panose="02020603050405020304"/>
                <a:cs typeface="Times New Roman" panose="02020603050405020304"/>
              </a:rPr>
              <a:t>theo</a:t>
            </a:r>
            <a:r>
              <a:rPr sz="1100" spc="155" dirty="0">
                <a:latin typeface="Times New Roman" panose="02020603050405020304"/>
                <a:cs typeface="Times New Roman" panose="02020603050405020304"/>
              </a:rPr>
              <a:t> </a:t>
            </a:r>
            <a:r>
              <a:rPr sz="1100" spc="-25" dirty="0" err="1">
                <a:latin typeface="Times New Roman" panose="02020603050405020304"/>
                <a:cs typeface="Times New Roman" panose="02020603050405020304"/>
              </a:rPr>
              <a:t>cú</a:t>
            </a:r>
            <a:r>
              <a:rPr sz="1100" spc="-25" dirty="0">
                <a:latin typeface="Times New Roman" panose="02020603050405020304"/>
                <a:cs typeface="Times New Roman" panose="02020603050405020304"/>
              </a:rPr>
              <a:t> </a:t>
            </a:r>
            <a:r>
              <a:rPr sz="1100" dirty="0" err="1">
                <a:latin typeface="Times New Roman" panose="02020603050405020304"/>
                <a:cs typeface="Times New Roman" panose="02020603050405020304"/>
              </a:rPr>
              <a:t>pháp</a:t>
            </a:r>
            <a:r>
              <a:rPr lang="en-US" sz="1100"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và</a:t>
            </a:r>
            <a:r>
              <a:rPr lang="en-US" sz="1100"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nguyên</a:t>
            </a:r>
            <a:r>
              <a:rPr lang="en-US" sz="1100"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tắc</a:t>
            </a:r>
            <a:r>
              <a:rPr lang="en-US" sz="1100"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sau</a:t>
            </a:r>
            <a:r>
              <a:rPr lang="en-US" sz="1100" dirty="0">
                <a:latin typeface="Times New Roman" panose="02020603050405020304"/>
                <a:cs typeface="Times New Roman" panose="02020603050405020304"/>
              </a:rPr>
              <a:t>:</a:t>
            </a:r>
          </a:p>
          <a:p>
            <a:pPr marL="385445" marR="86360" indent="-285750" algn="just">
              <a:lnSpc>
                <a:spcPct val="103000"/>
              </a:lnSpc>
              <a:spcBef>
                <a:spcPts val="295"/>
              </a:spcBef>
              <a:buAutoNum type="romanUcParenBoth"/>
            </a:pPr>
            <a:r>
              <a:rPr lang="it-IT" sz="1100" spc="-45" dirty="0">
                <a:latin typeface="Times New Roman" panose="02020603050405020304"/>
                <a:cs typeface="Times New Roman" panose="02020603050405020304"/>
              </a:rPr>
              <a:t>Nếu nộp học phí: Họ và tên sinh viên_Mã sinh viên_HP0125</a:t>
            </a:r>
          </a:p>
          <a:p>
            <a:pPr marL="385445" marR="86360" indent="-285750" algn="just">
              <a:lnSpc>
                <a:spcPct val="103000"/>
              </a:lnSpc>
              <a:spcBef>
                <a:spcPts val="295"/>
              </a:spcBef>
              <a:buAutoNum type="romanUcParenBoth"/>
            </a:pPr>
            <a:r>
              <a:rPr lang="it-IT" sz="1100" spc="-45" dirty="0">
                <a:latin typeface="Times New Roman" panose="02020603050405020304"/>
                <a:cs typeface="Times New Roman" panose="02020603050405020304"/>
              </a:rPr>
              <a:t>Nếu nộp BHYT: Họ và tên sinh viên_Mã sinh viên_BHYT2026</a:t>
            </a:r>
          </a:p>
          <a:p>
            <a:pPr marL="385445" marR="86360" indent="-285750" algn="just">
              <a:lnSpc>
                <a:spcPct val="103000"/>
              </a:lnSpc>
              <a:spcBef>
                <a:spcPts val="295"/>
              </a:spcBef>
              <a:buAutoNum type="romanUcParenBoth"/>
            </a:pPr>
            <a:r>
              <a:rPr lang="it-IT" sz="1100" spc="-45" dirty="0">
                <a:latin typeface="Times New Roman" panose="02020603050405020304"/>
                <a:cs typeface="Times New Roman" panose="02020603050405020304"/>
              </a:rPr>
              <a:t>Nếu nộp BHTT: Họ và tên sinh viên_Mã sinh viên_BHTT2026</a:t>
            </a:r>
            <a:endParaRPr sz="1100" dirty="0">
              <a:latin typeface="Times New Roman" panose="02020603050405020304"/>
              <a:cs typeface="Times New Roman" panose="02020603050405020304"/>
            </a:endParaRPr>
          </a:p>
        </p:txBody>
      </p:sp>
      <p:sp>
        <p:nvSpPr>
          <p:cNvPr id="23" name="object 23"/>
          <p:cNvSpPr/>
          <p:nvPr/>
        </p:nvSpPr>
        <p:spPr>
          <a:xfrm>
            <a:off x="6315075" y="3485896"/>
            <a:ext cx="266700" cy="271780"/>
          </a:xfrm>
          <a:custGeom>
            <a:avLst/>
            <a:gdLst/>
            <a:ahLst/>
            <a:cxnLst/>
            <a:rect l="l" t="t" r="r" b="b"/>
            <a:pathLst>
              <a:path w="266700" h="271779">
                <a:moveTo>
                  <a:pt x="0" y="271779"/>
                </a:moveTo>
                <a:lnTo>
                  <a:pt x="266700" y="271779"/>
                </a:lnTo>
                <a:lnTo>
                  <a:pt x="266700" y="0"/>
                </a:lnTo>
                <a:lnTo>
                  <a:pt x="0" y="0"/>
                </a:lnTo>
                <a:lnTo>
                  <a:pt x="0" y="271779"/>
                </a:lnTo>
                <a:close/>
              </a:path>
            </a:pathLst>
          </a:custGeom>
          <a:ln w="19050">
            <a:solidFill>
              <a:srgbClr val="FF0000"/>
            </a:solidFill>
          </a:ln>
        </p:spPr>
        <p:txBody>
          <a:bodyPr wrap="square" lIns="0" tIns="0" rIns="0" bIns="0" rtlCol="0"/>
          <a:lstStyle/>
          <a:p>
            <a:endParaRPr/>
          </a:p>
        </p:txBody>
      </p:sp>
      <p:sp>
        <p:nvSpPr>
          <p:cNvPr id="24" name="object 24"/>
          <p:cNvSpPr txBox="1"/>
          <p:nvPr/>
        </p:nvSpPr>
        <p:spPr>
          <a:xfrm>
            <a:off x="6404228" y="3522090"/>
            <a:ext cx="96520" cy="193675"/>
          </a:xfrm>
          <a:prstGeom prst="rect">
            <a:avLst/>
          </a:prstGeom>
        </p:spPr>
        <p:txBody>
          <a:bodyPr vert="horz" wrap="square" lIns="0" tIns="13335" rIns="0" bIns="0" rtlCol="0">
            <a:spAutoFit/>
          </a:bodyPr>
          <a:lstStyle/>
          <a:p>
            <a:pPr marL="12700">
              <a:lnSpc>
                <a:spcPct val="100000"/>
              </a:lnSpc>
              <a:spcBef>
                <a:spcPts val="105"/>
              </a:spcBef>
            </a:pPr>
            <a:r>
              <a:rPr sz="1100" b="1" spc="-50" dirty="0">
                <a:solidFill>
                  <a:srgbClr val="FF0000"/>
                </a:solidFill>
                <a:latin typeface="Calibri" panose="020F0502020204030204"/>
                <a:cs typeface="Calibri" panose="020F0502020204030204"/>
              </a:rPr>
              <a:t>2</a:t>
            </a:r>
            <a:endParaRPr sz="1100">
              <a:latin typeface="Calibri" panose="020F0502020204030204"/>
              <a:cs typeface="Calibri" panose="020F0502020204030204"/>
            </a:endParaRPr>
          </a:p>
        </p:txBody>
      </p:sp>
      <p:sp>
        <p:nvSpPr>
          <p:cNvPr id="25" name="object 25"/>
          <p:cNvSpPr/>
          <p:nvPr/>
        </p:nvSpPr>
        <p:spPr>
          <a:xfrm>
            <a:off x="6305550" y="3956430"/>
            <a:ext cx="266700" cy="271780"/>
          </a:xfrm>
          <a:custGeom>
            <a:avLst/>
            <a:gdLst/>
            <a:ahLst/>
            <a:cxnLst/>
            <a:rect l="l" t="t" r="r" b="b"/>
            <a:pathLst>
              <a:path w="266700" h="271779">
                <a:moveTo>
                  <a:pt x="0" y="271779"/>
                </a:moveTo>
                <a:lnTo>
                  <a:pt x="266700" y="271779"/>
                </a:lnTo>
                <a:lnTo>
                  <a:pt x="266700" y="0"/>
                </a:lnTo>
                <a:lnTo>
                  <a:pt x="0" y="0"/>
                </a:lnTo>
                <a:lnTo>
                  <a:pt x="0" y="271779"/>
                </a:lnTo>
                <a:close/>
              </a:path>
            </a:pathLst>
          </a:custGeom>
          <a:ln w="19050">
            <a:solidFill>
              <a:srgbClr val="FF0000"/>
            </a:solidFill>
          </a:ln>
        </p:spPr>
        <p:txBody>
          <a:bodyPr wrap="square" lIns="0" tIns="0" rIns="0" bIns="0" rtlCol="0"/>
          <a:lstStyle/>
          <a:p>
            <a:endParaRPr/>
          </a:p>
        </p:txBody>
      </p:sp>
      <p:sp>
        <p:nvSpPr>
          <p:cNvPr id="26" name="object 26"/>
          <p:cNvSpPr txBox="1"/>
          <p:nvPr/>
        </p:nvSpPr>
        <p:spPr>
          <a:xfrm>
            <a:off x="6395084" y="3991736"/>
            <a:ext cx="96520" cy="193675"/>
          </a:xfrm>
          <a:prstGeom prst="rect">
            <a:avLst/>
          </a:prstGeom>
        </p:spPr>
        <p:txBody>
          <a:bodyPr vert="horz" wrap="square" lIns="0" tIns="13335" rIns="0" bIns="0" rtlCol="0">
            <a:spAutoFit/>
          </a:bodyPr>
          <a:lstStyle/>
          <a:p>
            <a:pPr marL="12700">
              <a:lnSpc>
                <a:spcPct val="100000"/>
              </a:lnSpc>
              <a:spcBef>
                <a:spcPts val="105"/>
              </a:spcBef>
            </a:pPr>
            <a:r>
              <a:rPr sz="1100" b="1" spc="-50" dirty="0">
                <a:solidFill>
                  <a:srgbClr val="FF0000"/>
                </a:solidFill>
                <a:latin typeface="Calibri" panose="020F0502020204030204"/>
                <a:cs typeface="Calibri" panose="020F0502020204030204"/>
              </a:rPr>
              <a:t>3</a:t>
            </a:r>
            <a:endParaRPr sz="1100">
              <a:latin typeface="Calibri" panose="020F0502020204030204"/>
              <a:cs typeface="Calibri" panose="020F0502020204030204"/>
            </a:endParaRPr>
          </a:p>
        </p:txBody>
      </p:sp>
      <p:sp>
        <p:nvSpPr>
          <p:cNvPr id="27" name="object 27"/>
          <p:cNvSpPr/>
          <p:nvPr/>
        </p:nvSpPr>
        <p:spPr>
          <a:xfrm>
            <a:off x="5772150" y="4888610"/>
            <a:ext cx="266700" cy="271780"/>
          </a:xfrm>
          <a:custGeom>
            <a:avLst/>
            <a:gdLst/>
            <a:ahLst/>
            <a:cxnLst/>
            <a:rect l="l" t="t" r="r" b="b"/>
            <a:pathLst>
              <a:path w="266700" h="271779">
                <a:moveTo>
                  <a:pt x="0" y="271779"/>
                </a:moveTo>
                <a:lnTo>
                  <a:pt x="266700" y="271779"/>
                </a:lnTo>
                <a:lnTo>
                  <a:pt x="266700" y="0"/>
                </a:lnTo>
                <a:lnTo>
                  <a:pt x="0" y="0"/>
                </a:lnTo>
                <a:lnTo>
                  <a:pt x="0" y="271779"/>
                </a:lnTo>
                <a:close/>
              </a:path>
            </a:pathLst>
          </a:custGeom>
          <a:ln w="19050">
            <a:solidFill>
              <a:srgbClr val="FF0000"/>
            </a:solidFill>
          </a:ln>
        </p:spPr>
        <p:txBody>
          <a:bodyPr wrap="square" lIns="0" tIns="0" rIns="0" bIns="0" rtlCol="0"/>
          <a:lstStyle/>
          <a:p>
            <a:endParaRPr/>
          </a:p>
        </p:txBody>
      </p:sp>
      <p:sp>
        <p:nvSpPr>
          <p:cNvPr id="28" name="object 28"/>
          <p:cNvSpPr txBox="1"/>
          <p:nvPr/>
        </p:nvSpPr>
        <p:spPr>
          <a:xfrm>
            <a:off x="5861684" y="4924425"/>
            <a:ext cx="96520" cy="193675"/>
          </a:xfrm>
          <a:prstGeom prst="rect">
            <a:avLst/>
          </a:prstGeom>
        </p:spPr>
        <p:txBody>
          <a:bodyPr vert="horz" wrap="square" lIns="0" tIns="12700" rIns="0" bIns="0" rtlCol="0">
            <a:spAutoFit/>
          </a:bodyPr>
          <a:lstStyle/>
          <a:p>
            <a:pPr marL="12700">
              <a:lnSpc>
                <a:spcPct val="100000"/>
              </a:lnSpc>
              <a:spcBef>
                <a:spcPts val="100"/>
              </a:spcBef>
            </a:pPr>
            <a:r>
              <a:rPr sz="1100" b="1" spc="-50" dirty="0">
                <a:solidFill>
                  <a:srgbClr val="FF0000"/>
                </a:solidFill>
                <a:latin typeface="Calibri" panose="020F0502020204030204"/>
                <a:cs typeface="Calibri" panose="020F0502020204030204"/>
              </a:rPr>
              <a:t>4</a:t>
            </a:r>
            <a:endParaRPr sz="1100">
              <a:latin typeface="Calibri" panose="020F0502020204030204"/>
              <a:cs typeface="Calibri" panose="020F0502020204030204"/>
            </a:endParaRPr>
          </a:p>
        </p:txBody>
      </p:sp>
      <p:sp>
        <p:nvSpPr>
          <p:cNvPr id="29" name="object 29"/>
          <p:cNvSpPr/>
          <p:nvPr/>
        </p:nvSpPr>
        <p:spPr>
          <a:xfrm>
            <a:off x="1303655" y="2973451"/>
            <a:ext cx="651510" cy="95250"/>
          </a:xfrm>
          <a:custGeom>
            <a:avLst/>
            <a:gdLst/>
            <a:ahLst/>
            <a:cxnLst/>
            <a:rect l="l" t="t" r="r" b="b"/>
            <a:pathLst>
              <a:path w="651510" h="95250">
                <a:moveTo>
                  <a:pt x="651509" y="0"/>
                </a:moveTo>
                <a:lnTo>
                  <a:pt x="0" y="0"/>
                </a:lnTo>
                <a:lnTo>
                  <a:pt x="0" y="95250"/>
                </a:lnTo>
                <a:lnTo>
                  <a:pt x="651509" y="95250"/>
                </a:lnTo>
                <a:lnTo>
                  <a:pt x="651509" y="0"/>
                </a:lnTo>
                <a:close/>
              </a:path>
            </a:pathLst>
          </a:custGeom>
          <a:solidFill>
            <a:srgbClr val="538235"/>
          </a:solidFill>
        </p:spPr>
        <p:txBody>
          <a:bodyPr wrap="square" lIns="0" tIns="0" rIns="0" bIns="0" rtlCol="0"/>
          <a:lstStyle/>
          <a:p>
            <a:endParaRPr/>
          </a:p>
        </p:txBody>
      </p:sp>
      <p:sp>
        <p:nvSpPr>
          <p:cNvPr id="30" name="object 30"/>
          <p:cNvSpPr/>
          <p:nvPr/>
        </p:nvSpPr>
        <p:spPr>
          <a:xfrm>
            <a:off x="1574164" y="3173476"/>
            <a:ext cx="651510" cy="95250"/>
          </a:xfrm>
          <a:custGeom>
            <a:avLst/>
            <a:gdLst/>
            <a:ahLst/>
            <a:cxnLst/>
            <a:rect l="l" t="t" r="r" b="b"/>
            <a:pathLst>
              <a:path w="651510" h="95250">
                <a:moveTo>
                  <a:pt x="651510" y="0"/>
                </a:moveTo>
                <a:lnTo>
                  <a:pt x="0" y="0"/>
                </a:lnTo>
                <a:lnTo>
                  <a:pt x="0" y="95250"/>
                </a:lnTo>
                <a:lnTo>
                  <a:pt x="651510" y="95250"/>
                </a:lnTo>
                <a:lnTo>
                  <a:pt x="651510" y="0"/>
                </a:lnTo>
                <a:close/>
              </a:path>
            </a:pathLst>
          </a:custGeom>
          <a:solidFill>
            <a:srgbClr val="538235"/>
          </a:solidFill>
        </p:spPr>
        <p:txBody>
          <a:bodyPr wrap="square" lIns="0" tIns="0" rIns="0" bIns="0" rtlCol="0"/>
          <a:lstStyle/>
          <a:p>
            <a:endParaRPr/>
          </a:p>
        </p:txBody>
      </p:sp>
      <p:sp>
        <p:nvSpPr>
          <p:cNvPr id="31" name="object 31"/>
          <p:cNvSpPr txBox="1"/>
          <p:nvPr/>
        </p:nvSpPr>
        <p:spPr>
          <a:xfrm>
            <a:off x="4718050" y="4013580"/>
            <a:ext cx="1376045" cy="230504"/>
          </a:xfrm>
          <a:prstGeom prst="rect">
            <a:avLst/>
          </a:prstGeom>
          <a:solidFill>
            <a:srgbClr val="F1F1F1"/>
          </a:solidFill>
        </p:spPr>
        <p:txBody>
          <a:bodyPr vert="horz" wrap="square" lIns="0" tIns="43180" rIns="0" bIns="0" rtlCol="0">
            <a:spAutoFit/>
          </a:bodyPr>
          <a:lstStyle/>
          <a:p>
            <a:pPr marL="113030">
              <a:lnSpc>
                <a:spcPct val="100000"/>
              </a:lnSpc>
              <a:spcBef>
                <a:spcPts val="340"/>
              </a:spcBef>
            </a:pPr>
            <a:r>
              <a:rPr sz="800" dirty="0">
                <a:solidFill>
                  <a:srgbClr val="FF0000"/>
                </a:solidFill>
                <a:latin typeface="Times New Roman" panose="02020603050405020304"/>
                <a:cs typeface="Times New Roman" panose="02020603050405020304"/>
              </a:rPr>
              <a:t>Nguyen</a:t>
            </a:r>
            <a:r>
              <a:rPr sz="800" spc="-15" dirty="0">
                <a:solidFill>
                  <a:srgbClr val="FF0000"/>
                </a:solidFill>
                <a:latin typeface="Times New Roman" panose="02020603050405020304"/>
                <a:cs typeface="Times New Roman" panose="02020603050405020304"/>
              </a:rPr>
              <a:t> </a:t>
            </a:r>
            <a:r>
              <a:rPr sz="800" dirty="0">
                <a:solidFill>
                  <a:srgbClr val="FF0000"/>
                </a:solidFill>
                <a:latin typeface="Times New Roman" panose="02020603050405020304"/>
                <a:cs typeface="Times New Roman" panose="02020603050405020304"/>
              </a:rPr>
              <a:t>Van</a:t>
            </a:r>
            <a:r>
              <a:rPr sz="800" spc="-25" dirty="0">
                <a:solidFill>
                  <a:srgbClr val="FF0000"/>
                </a:solidFill>
                <a:latin typeface="Times New Roman" panose="02020603050405020304"/>
                <a:cs typeface="Times New Roman" panose="02020603050405020304"/>
              </a:rPr>
              <a:t> </a:t>
            </a:r>
            <a:r>
              <a:rPr sz="800" dirty="0">
                <a:solidFill>
                  <a:srgbClr val="FF0000"/>
                </a:solidFill>
                <a:latin typeface="Times New Roman" panose="02020603050405020304"/>
                <a:cs typeface="Times New Roman" panose="02020603050405020304"/>
              </a:rPr>
              <a:t>Anh</a:t>
            </a:r>
            <a:r>
              <a:rPr sz="800" spc="-20" dirty="0">
                <a:solidFill>
                  <a:srgbClr val="FF0000"/>
                </a:solidFill>
                <a:latin typeface="Times New Roman" panose="02020603050405020304"/>
                <a:cs typeface="Times New Roman" panose="02020603050405020304"/>
              </a:rPr>
              <a:t> </a:t>
            </a:r>
            <a:r>
              <a:rPr sz="800" spc="-10" dirty="0">
                <a:solidFill>
                  <a:srgbClr val="FF0000"/>
                </a:solidFill>
                <a:latin typeface="Times New Roman" panose="02020603050405020304"/>
                <a:cs typeface="Times New Roman" panose="02020603050405020304"/>
              </a:rPr>
              <a:t>10000000</a:t>
            </a:r>
            <a:endParaRPr sz="800" dirty="0">
              <a:latin typeface="Times New Roman" panose="02020603050405020304"/>
              <a:cs typeface="Times New Roman" panose="02020603050405020304"/>
            </a:endParaRPr>
          </a:p>
        </p:txBody>
      </p:sp>
      <p:grpSp>
        <p:nvGrpSpPr>
          <p:cNvPr id="32" name="object 32"/>
          <p:cNvGrpSpPr/>
          <p:nvPr/>
        </p:nvGrpSpPr>
        <p:grpSpPr>
          <a:xfrm>
            <a:off x="6067425" y="3059176"/>
            <a:ext cx="1143000" cy="2526665"/>
            <a:chOff x="6067425" y="3059176"/>
            <a:chExt cx="1143000" cy="2526665"/>
          </a:xfrm>
        </p:grpSpPr>
        <p:sp>
          <p:nvSpPr>
            <p:cNvPr id="33" name="object 33"/>
            <p:cNvSpPr/>
            <p:nvPr/>
          </p:nvSpPr>
          <p:spPr>
            <a:xfrm>
              <a:off x="6067425" y="3059175"/>
              <a:ext cx="1143000" cy="2434590"/>
            </a:xfrm>
            <a:custGeom>
              <a:avLst/>
              <a:gdLst/>
              <a:ahLst/>
              <a:cxnLst/>
              <a:rect l="l" t="t" r="r" b="b"/>
              <a:pathLst>
                <a:path w="1143000" h="2434590">
                  <a:moveTo>
                    <a:pt x="1123950" y="38100"/>
                  </a:moveTo>
                  <a:lnTo>
                    <a:pt x="1117600" y="34925"/>
                  </a:lnTo>
                  <a:lnTo>
                    <a:pt x="1047750" y="0"/>
                  </a:lnTo>
                  <a:lnTo>
                    <a:pt x="1047750" y="34925"/>
                  </a:lnTo>
                  <a:lnTo>
                    <a:pt x="733425" y="34925"/>
                  </a:lnTo>
                  <a:lnTo>
                    <a:pt x="733425" y="41275"/>
                  </a:lnTo>
                  <a:lnTo>
                    <a:pt x="1047750" y="41275"/>
                  </a:lnTo>
                  <a:lnTo>
                    <a:pt x="1047750" y="76200"/>
                  </a:lnTo>
                  <a:lnTo>
                    <a:pt x="1117600" y="41275"/>
                  </a:lnTo>
                  <a:lnTo>
                    <a:pt x="1123950" y="38100"/>
                  </a:lnTo>
                  <a:close/>
                </a:path>
                <a:path w="1143000" h="2434590">
                  <a:moveTo>
                    <a:pt x="1140256" y="2399665"/>
                  </a:moveTo>
                  <a:lnTo>
                    <a:pt x="1079373" y="2399665"/>
                  </a:lnTo>
                  <a:lnTo>
                    <a:pt x="1066685" y="2399665"/>
                  </a:lnTo>
                  <a:lnTo>
                    <a:pt x="1065657" y="2434209"/>
                  </a:lnTo>
                  <a:lnTo>
                    <a:pt x="1140256" y="2399665"/>
                  </a:lnTo>
                  <a:close/>
                </a:path>
                <a:path w="1143000" h="2434590">
                  <a:moveTo>
                    <a:pt x="1143000" y="2398395"/>
                  </a:moveTo>
                  <a:lnTo>
                    <a:pt x="1067943" y="2358009"/>
                  </a:lnTo>
                  <a:lnTo>
                    <a:pt x="1066914" y="2392045"/>
                  </a:lnTo>
                  <a:lnTo>
                    <a:pt x="1066888" y="2392934"/>
                  </a:lnTo>
                  <a:lnTo>
                    <a:pt x="828802" y="2385695"/>
                  </a:lnTo>
                  <a:lnTo>
                    <a:pt x="828548" y="2392045"/>
                  </a:lnTo>
                  <a:lnTo>
                    <a:pt x="1066698" y="2399284"/>
                  </a:lnTo>
                  <a:lnTo>
                    <a:pt x="1079385" y="2399284"/>
                  </a:lnTo>
                  <a:lnTo>
                    <a:pt x="1141082" y="2399284"/>
                  </a:lnTo>
                  <a:lnTo>
                    <a:pt x="1143000" y="2398395"/>
                  </a:lnTo>
                  <a:close/>
                </a:path>
                <a:path w="1143000" h="2434590">
                  <a:moveTo>
                    <a:pt x="1143000" y="1981200"/>
                  </a:moveTo>
                  <a:lnTo>
                    <a:pt x="1138758" y="1979168"/>
                  </a:lnTo>
                  <a:lnTo>
                    <a:pt x="1066165" y="1944370"/>
                  </a:lnTo>
                  <a:lnTo>
                    <a:pt x="1066736" y="1979168"/>
                  </a:lnTo>
                  <a:lnTo>
                    <a:pt x="1066736" y="1979383"/>
                  </a:lnTo>
                  <a:lnTo>
                    <a:pt x="0" y="1997075"/>
                  </a:lnTo>
                  <a:lnTo>
                    <a:pt x="0" y="2003425"/>
                  </a:lnTo>
                  <a:lnTo>
                    <a:pt x="1066850" y="1985733"/>
                  </a:lnTo>
                  <a:lnTo>
                    <a:pt x="1067435" y="2020570"/>
                  </a:lnTo>
                  <a:lnTo>
                    <a:pt x="1143000" y="1981200"/>
                  </a:lnTo>
                  <a:close/>
                </a:path>
                <a:path w="1143000" h="2434590">
                  <a:moveTo>
                    <a:pt x="1143000" y="533400"/>
                  </a:moveTo>
                  <a:lnTo>
                    <a:pt x="1136650" y="530225"/>
                  </a:lnTo>
                  <a:lnTo>
                    <a:pt x="1066800" y="495300"/>
                  </a:lnTo>
                  <a:lnTo>
                    <a:pt x="1066800" y="530225"/>
                  </a:lnTo>
                  <a:lnTo>
                    <a:pt x="571500" y="530225"/>
                  </a:lnTo>
                  <a:lnTo>
                    <a:pt x="571500" y="536575"/>
                  </a:lnTo>
                  <a:lnTo>
                    <a:pt x="1066800" y="536575"/>
                  </a:lnTo>
                  <a:lnTo>
                    <a:pt x="1066800" y="571500"/>
                  </a:lnTo>
                  <a:lnTo>
                    <a:pt x="1136650" y="536575"/>
                  </a:lnTo>
                  <a:lnTo>
                    <a:pt x="1143000" y="533400"/>
                  </a:lnTo>
                  <a:close/>
                </a:path>
              </a:pathLst>
            </a:custGeom>
            <a:solidFill>
              <a:srgbClr val="6FAC46"/>
            </a:solidFill>
          </p:spPr>
          <p:txBody>
            <a:bodyPr wrap="square" lIns="0" tIns="0" rIns="0" bIns="0" rtlCol="0"/>
            <a:lstStyle/>
            <a:p>
              <a:endParaRPr/>
            </a:p>
          </p:txBody>
        </p:sp>
        <p:sp>
          <p:nvSpPr>
            <p:cNvPr id="34" name="object 34"/>
            <p:cNvSpPr/>
            <p:nvPr/>
          </p:nvSpPr>
          <p:spPr>
            <a:xfrm>
              <a:off x="6629400" y="4125341"/>
              <a:ext cx="571500" cy="76200"/>
            </a:xfrm>
            <a:custGeom>
              <a:avLst/>
              <a:gdLst/>
              <a:ahLst/>
              <a:cxnLst/>
              <a:rect l="l" t="t" r="r" b="b"/>
              <a:pathLst>
                <a:path w="571500" h="76200">
                  <a:moveTo>
                    <a:pt x="495300" y="0"/>
                  </a:moveTo>
                  <a:lnTo>
                    <a:pt x="495300" y="76200"/>
                  </a:lnTo>
                  <a:lnTo>
                    <a:pt x="565150" y="41275"/>
                  </a:lnTo>
                  <a:lnTo>
                    <a:pt x="508000" y="41275"/>
                  </a:lnTo>
                  <a:lnTo>
                    <a:pt x="508000" y="34925"/>
                  </a:lnTo>
                  <a:lnTo>
                    <a:pt x="565150" y="34925"/>
                  </a:lnTo>
                  <a:lnTo>
                    <a:pt x="495300" y="0"/>
                  </a:lnTo>
                  <a:close/>
                </a:path>
                <a:path w="571500" h="76200">
                  <a:moveTo>
                    <a:pt x="495300" y="34925"/>
                  </a:moveTo>
                  <a:lnTo>
                    <a:pt x="0" y="34925"/>
                  </a:lnTo>
                  <a:lnTo>
                    <a:pt x="0" y="41275"/>
                  </a:lnTo>
                  <a:lnTo>
                    <a:pt x="495300" y="41275"/>
                  </a:lnTo>
                  <a:lnTo>
                    <a:pt x="495300" y="34925"/>
                  </a:lnTo>
                  <a:close/>
                </a:path>
                <a:path w="571500" h="76200">
                  <a:moveTo>
                    <a:pt x="565150" y="34925"/>
                  </a:moveTo>
                  <a:lnTo>
                    <a:pt x="508000" y="34925"/>
                  </a:lnTo>
                  <a:lnTo>
                    <a:pt x="508000" y="41275"/>
                  </a:lnTo>
                  <a:lnTo>
                    <a:pt x="565150" y="41275"/>
                  </a:lnTo>
                  <a:lnTo>
                    <a:pt x="571500" y="38100"/>
                  </a:lnTo>
                  <a:lnTo>
                    <a:pt x="565150" y="34925"/>
                  </a:lnTo>
                  <a:close/>
                </a:path>
              </a:pathLst>
            </a:custGeom>
            <a:solidFill>
              <a:srgbClr val="6FAC46"/>
            </a:solidFill>
          </p:spPr>
          <p:txBody>
            <a:bodyPr wrap="square" lIns="0" tIns="0" rIns="0" bIns="0" rtlCol="0"/>
            <a:lstStyle/>
            <a:p>
              <a:endParaRPr/>
            </a:p>
          </p:txBody>
        </p:sp>
        <p:sp>
          <p:nvSpPr>
            <p:cNvPr id="35" name="object 35"/>
            <p:cNvSpPr/>
            <p:nvPr/>
          </p:nvSpPr>
          <p:spPr>
            <a:xfrm>
              <a:off x="6629400" y="5314061"/>
              <a:ext cx="266700" cy="262255"/>
            </a:xfrm>
            <a:custGeom>
              <a:avLst/>
              <a:gdLst/>
              <a:ahLst/>
              <a:cxnLst/>
              <a:rect l="l" t="t" r="r" b="b"/>
              <a:pathLst>
                <a:path w="266700" h="262254">
                  <a:moveTo>
                    <a:pt x="0" y="262254"/>
                  </a:moveTo>
                  <a:lnTo>
                    <a:pt x="266700" y="262254"/>
                  </a:lnTo>
                  <a:lnTo>
                    <a:pt x="266700" y="0"/>
                  </a:lnTo>
                  <a:lnTo>
                    <a:pt x="0" y="0"/>
                  </a:lnTo>
                  <a:lnTo>
                    <a:pt x="0" y="262254"/>
                  </a:lnTo>
                  <a:close/>
                </a:path>
              </a:pathLst>
            </a:custGeom>
            <a:ln w="19050">
              <a:solidFill>
                <a:srgbClr val="FF0000"/>
              </a:solidFill>
            </a:ln>
          </p:spPr>
          <p:txBody>
            <a:bodyPr wrap="square" lIns="0" tIns="0" rIns="0" bIns="0" rtlCol="0"/>
            <a:lstStyle/>
            <a:p>
              <a:endParaRPr/>
            </a:p>
          </p:txBody>
        </p:sp>
      </p:grpSp>
      <p:sp>
        <p:nvSpPr>
          <p:cNvPr id="36" name="object 36"/>
          <p:cNvSpPr txBox="1"/>
          <p:nvPr/>
        </p:nvSpPr>
        <p:spPr>
          <a:xfrm>
            <a:off x="7238999" y="4000246"/>
            <a:ext cx="2222499" cy="599440"/>
          </a:xfrm>
          <a:prstGeom prst="rect">
            <a:avLst/>
          </a:prstGeom>
          <a:ln w="12700">
            <a:solidFill>
              <a:srgbClr val="6FAC46"/>
            </a:solidFill>
          </a:ln>
        </p:spPr>
        <p:txBody>
          <a:bodyPr vert="horz" wrap="square" lIns="0" tIns="39369" rIns="0" bIns="0" rtlCol="0">
            <a:spAutoFit/>
          </a:bodyPr>
          <a:lstStyle/>
          <a:p>
            <a:pPr marL="98425">
              <a:lnSpc>
                <a:spcPct val="100000"/>
              </a:lnSpc>
              <a:spcBef>
                <a:spcPts val="310"/>
              </a:spcBef>
            </a:pPr>
            <a:r>
              <a:rPr sz="1100" dirty="0">
                <a:latin typeface="Times New Roman" panose="02020603050405020304"/>
                <a:cs typeface="Times New Roman" panose="02020603050405020304"/>
              </a:rPr>
              <a:t>3.</a:t>
            </a:r>
            <a:r>
              <a:rPr sz="1100" spc="-10" dirty="0">
                <a:latin typeface="Times New Roman" panose="02020603050405020304"/>
                <a:cs typeface="Times New Roman" panose="02020603050405020304"/>
              </a:rPr>
              <a:t> </a:t>
            </a:r>
            <a:r>
              <a:rPr sz="1200" dirty="0">
                <a:latin typeface="Times New Roman" panose="02020603050405020304"/>
                <a:cs typeface="Times New Roman" panose="02020603050405020304"/>
              </a:rPr>
              <a:t>Hệ</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thống</a:t>
            </a:r>
            <a:r>
              <a:rPr sz="1200" spc="-20" dirty="0">
                <a:latin typeface="Times New Roman" panose="02020603050405020304"/>
                <a:cs typeface="Times New Roman" panose="02020603050405020304"/>
              </a:rPr>
              <a:t> </a:t>
            </a:r>
            <a:r>
              <a:rPr sz="1200" b="1" u="sng" dirty="0">
                <a:uFill>
                  <a:solidFill>
                    <a:srgbClr val="000000"/>
                  </a:solidFill>
                </a:uFill>
                <a:latin typeface="Times New Roman" panose="02020603050405020304"/>
                <a:cs typeface="Times New Roman" panose="02020603050405020304"/>
              </a:rPr>
              <a:t>tự</a:t>
            </a:r>
            <a:r>
              <a:rPr sz="1200" b="1" u="sng" spc="-15" dirty="0">
                <a:uFill>
                  <a:solidFill>
                    <a:srgbClr val="000000"/>
                  </a:solidFill>
                </a:uFill>
                <a:latin typeface="Times New Roman" panose="02020603050405020304"/>
                <a:cs typeface="Times New Roman" panose="02020603050405020304"/>
              </a:rPr>
              <a:t> </a:t>
            </a:r>
            <a:r>
              <a:rPr sz="1200" b="1" u="sng" dirty="0">
                <a:uFill>
                  <a:solidFill>
                    <a:srgbClr val="000000"/>
                  </a:solidFill>
                </a:uFill>
                <a:latin typeface="Times New Roman" panose="02020603050405020304"/>
                <a:cs typeface="Times New Roman" panose="02020603050405020304"/>
              </a:rPr>
              <a:t>động</a:t>
            </a:r>
            <a:r>
              <a:rPr sz="1200" b="1" u="sng" spc="-5" dirty="0">
                <a:uFill>
                  <a:solidFill>
                    <a:srgbClr val="000000"/>
                  </a:solidFill>
                </a:uFill>
                <a:latin typeface="Times New Roman" panose="02020603050405020304"/>
                <a:cs typeface="Times New Roman" panose="02020603050405020304"/>
              </a:rPr>
              <a:t> </a:t>
            </a:r>
            <a:r>
              <a:rPr sz="1200" b="1" u="sng" dirty="0">
                <a:uFill>
                  <a:solidFill>
                    <a:srgbClr val="000000"/>
                  </a:solidFill>
                </a:uFill>
                <a:latin typeface="Times New Roman" panose="02020603050405020304"/>
                <a:cs typeface="Times New Roman" panose="02020603050405020304"/>
              </a:rPr>
              <a:t>hiển</a:t>
            </a:r>
            <a:r>
              <a:rPr sz="1200" b="1" u="sng" spc="-10" dirty="0">
                <a:uFill>
                  <a:solidFill>
                    <a:srgbClr val="000000"/>
                  </a:solidFill>
                </a:uFill>
                <a:latin typeface="Times New Roman" panose="02020603050405020304"/>
                <a:cs typeface="Times New Roman" panose="02020603050405020304"/>
              </a:rPr>
              <a:t> </a:t>
            </a:r>
            <a:r>
              <a:rPr sz="1200" b="1" u="sng" spc="-25" dirty="0">
                <a:uFill>
                  <a:solidFill>
                    <a:srgbClr val="000000"/>
                  </a:solidFill>
                </a:uFill>
                <a:latin typeface="Times New Roman" panose="02020603050405020304"/>
                <a:cs typeface="Times New Roman" panose="02020603050405020304"/>
              </a:rPr>
              <a:t>thị</a:t>
            </a:r>
            <a:endParaRPr sz="1200" dirty="0">
              <a:latin typeface="Times New Roman" panose="02020603050405020304"/>
              <a:cs typeface="Times New Roman" panose="02020603050405020304"/>
            </a:endParaRPr>
          </a:p>
          <a:p>
            <a:pPr marL="98425">
              <a:lnSpc>
                <a:spcPct val="100000"/>
              </a:lnSpc>
              <a:spcBef>
                <a:spcPts val="35"/>
              </a:spcBef>
            </a:pPr>
            <a:r>
              <a:rPr sz="1200" dirty="0">
                <a:latin typeface="Times New Roman" panose="02020603050405020304"/>
                <a:cs typeface="Times New Roman" panose="02020603050405020304"/>
              </a:rPr>
              <a:t>tên</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người</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nhận</a:t>
            </a:r>
            <a:r>
              <a:rPr sz="1200" spc="-5" dirty="0">
                <a:latin typeface="Times New Roman" panose="02020603050405020304"/>
                <a:cs typeface="Times New Roman" panose="02020603050405020304"/>
              </a:rPr>
              <a:t> </a:t>
            </a:r>
            <a:r>
              <a:rPr sz="1200" dirty="0">
                <a:latin typeface="Times New Roman" panose="02020603050405020304"/>
                <a:cs typeface="Times New Roman" panose="02020603050405020304"/>
              </a:rPr>
              <a:t>có</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cấu</a:t>
            </a:r>
            <a:r>
              <a:rPr sz="1200" spc="-15" dirty="0">
                <a:latin typeface="Times New Roman" panose="02020603050405020304"/>
                <a:cs typeface="Times New Roman" panose="02020603050405020304"/>
              </a:rPr>
              <a:t> </a:t>
            </a:r>
            <a:r>
              <a:rPr sz="1200" spc="-10" dirty="0">
                <a:latin typeface="Times New Roman" panose="02020603050405020304"/>
                <a:cs typeface="Times New Roman" panose="02020603050405020304"/>
              </a:rPr>
              <a:t>trúc:</a:t>
            </a:r>
            <a:endParaRPr sz="1200" dirty="0">
              <a:latin typeface="Times New Roman" panose="02020603050405020304"/>
              <a:cs typeface="Times New Roman" panose="02020603050405020304"/>
            </a:endParaRPr>
          </a:p>
          <a:p>
            <a:pPr marL="98425">
              <a:lnSpc>
                <a:spcPct val="100000"/>
              </a:lnSpc>
              <a:spcBef>
                <a:spcPts val="20"/>
              </a:spcBef>
            </a:pPr>
            <a:r>
              <a:rPr sz="1200" dirty="0">
                <a:latin typeface="Times New Roman" panose="02020603050405020304"/>
                <a:cs typeface="Times New Roman" panose="02020603050405020304"/>
              </a:rPr>
              <a:t>&lt;</a:t>
            </a:r>
            <a:r>
              <a:rPr sz="1100" dirty="0" err="1">
                <a:solidFill>
                  <a:srgbClr val="FF0000"/>
                </a:solidFill>
                <a:latin typeface="Times New Roman" panose="02020603050405020304"/>
                <a:cs typeface="Times New Roman" panose="02020603050405020304"/>
              </a:rPr>
              <a:t>TÊN</a:t>
            </a:r>
            <a:r>
              <a:rPr sz="1100" spc="-35" dirty="0">
                <a:solidFill>
                  <a:srgbClr val="FF0000"/>
                </a:solidFill>
                <a:latin typeface="Times New Roman" panose="02020603050405020304"/>
                <a:cs typeface="Times New Roman" panose="02020603050405020304"/>
              </a:rPr>
              <a:t> </a:t>
            </a:r>
            <a:r>
              <a:rPr sz="1100" dirty="0">
                <a:solidFill>
                  <a:srgbClr val="FF0000"/>
                </a:solidFill>
                <a:latin typeface="Times New Roman" panose="02020603050405020304"/>
                <a:cs typeface="Times New Roman" panose="02020603050405020304"/>
              </a:rPr>
              <a:t>SV&gt;</a:t>
            </a:r>
            <a:r>
              <a:rPr sz="1100" spc="-30" dirty="0">
                <a:solidFill>
                  <a:srgbClr val="FF0000"/>
                </a:solidFill>
                <a:latin typeface="Times New Roman" panose="02020603050405020304"/>
                <a:cs typeface="Times New Roman" panose="02020603050405020304"/>
              </a:rPr>
              <a:t> </a:t>
            </a:r>
            <a:r>
              <a:rPr sz="1100" dirty="0">
                <a:solidFill>
                  <a:srgbClr val="FF0000"/>
                </a:solidFill>
                <a:latin typeface="Times New Roman" panose="02020603050405020304"/>
                <a:cs typeface="Times New Roman" panose="02020603050405020304"/>
              </a:rPr>
              <a:t>+</a:t>
            </a:r>
            <a:r>
              <a:rPr sz="1100" spc="-25" dirty="0">
                <a:solidFill>
                  <a:srgbClr val="FF0000"/>
                </a:solidFill>
                <a:latin typeface="Times New Roman" panose="02020603050405020304"/>
                <a:cs typeface="Times New Roman" panose="02020603050405020304"/>
              </a:rPr>
              <a:t> </a:t>
            </a:r>
            <a:r>
              <a:rPr sz="1100" dirty="0">
                <a:solidFill>
                  <a:srgbClr val="FF0000"/>
                </a:solidFill>
                <a:latin typeface="Times New Roman" panose="02020603050405020304"/>
                <a:cs typeface="Times New Roman" panose="02020603050405020304"/>
              </a:rPr>
              <a:t>&lt;SỐ</a:t>
            </a:r>
            <a:r>
              <a:rPr sz="1100" spc="-40" dirty="0">
                <a:solidFill>
                  <a:srgbClr val="FF0000"/>
                </a:solidFill>
                <a:latin typeface="Times New Roman" panose="02020603050405020304"/>
                <a:cs typeface="Times New Roman" panose="02020603050405020304"/>
              </a:rPr>
              <a:t> </a:t>
            </a:r>
            <a:r>
              <a:rPr sz="1100" spc="-20" dirty="0">
                <a:solidFill>
                  <a:srgbClr val="FF0000"/>
                </a:solidFill>
                <a:latin typeface="Times New Roman" panose="02020603050405020304"/>
                <a:cs typeface="Times New Roman" panose="02020603050405020304"/>
              </a:rPr>
              <a:t>TIỀN&gt;</a:t>
            </a:r>
            <a:r>
              <a:rPr lang="en-US" altLang="" sz="1100" spc="-20" dirty="0">
                <a:solidFill>
                  <a:srgbClr val="FF0000"/>
                </a:solidFill>
                <a:latin typeface="Times New Roman" panose="02020603050405020304"/>
                <a:cs typeface="Times New Roman" panose="02020603050405020304"/>
              </a:rPr>
              <a:t> (*)</a:t>
            </a:r>
          </a:p>
        </p:txBody>
      </p:sp>
      <p:sp>
        <p:nvSpPr>
          <p:cNvPr id="37" name="object 37"/>
          <p:cNvSpPr txBox="1"/>
          <p:nvPr/>
        </p:nvSpPr>
        <p:spPr>
          <a:xfrm>
            <a:off x="6718172" y="5349621"/>
            <a:ext cx="96520" cy="182101"/>
          </a:xfrm>
          <a:prstGeom prst="rect">
            <a:avLst/>
          </a:prstGeom>
        </p:spPr>
        <p:txBody>
          <a:bodyPr vert="horz" wrap="square" lIns="0" tIns="12700" rIns="0" bIns="0" rtlCol="0">
            <a:spAutoFit/>
          </a:bodyPr>
          <a:lstStyle/>
          <a:p>
            <a:pPr marL="12700">
              <a:lnSpc>
                <a:spcPct val="100000"/>
              </a:lnSpc>
              <a:spcBef>
                <a:spcPts val="100"/>
              </a:spcBef>
            </a:pPr>
            <a:r>
              <a:rPr sz="1100" b="1" spc="-50" dirty="0">
                <a:solidFill>
                  <a:srgbClr val="FF0000"/>
                </a:solidFill>
                <a:latin typeface="Calibri" panose="020F0502020204030204"/>
                <a:cs typeface="Calibri" panose="020F0502020204030204"/>
              </a:rPr>
              <a:t>5</a:t>
            </a:r>
            <a:endParaRPr sz="1100" b="1" dirty="0">
              <a:latin typeface="Calibri" panose="020F0502020204030204"/>
              <a:cs typeface="Calibri" panose="020F0502020204030204"/>
            </a:endParaRPr>
          </a:p>
        </p:txBody>
      </p:sp>
      <p:sp>
        <p:nvSpPr>
          <p:cNvPr id="39" name="Rectangle 38"/>
          <p:cNvSpPr/>
          <p:nvPr/>
        </p:nvSpPr>
        <p:spPr>
          <a:xfrm>
            <a:off x="1471994" y="4075932"/>
            <a:ext cx="101346" cy="400110"/>
          </a:xfrm>
          <a:prstGeom prst="rect">
            <a:avLst/>
          </a:prstGeom>
          <a:noFill/>
        </p:spPr>
        <p:txBody>
          <a:bodyPr wrap="square" lIns="91440" tIns="45720" rIns="91440" bIns="45720">
            <a:spAutoFit/>
          </a:bodyPr>
          <a:lstStyle/>
          <a:p>
            <a:pPr algn="ctr"/>
            <a:r>
              <a:rPr lang="en-US" sz="2000" b="0" cap="none" spc="0" dirty="0">
                <a:ln w="0"/>
                <a:solidFill>
                  <a:srgbClr val="FF0000"/>
                </a:solidFill>
                <a:effectLst>
                  <a:outerShdw blurRad="38100" dist="25400" dir="5400000" algn="ctr" rotWithShape="0">
                    <a:srgbClr val="6E747A">
                      <a:alpha val="43000"/>
                    </a:srgbClr>
                  </a:outerShdw>
                </a:effectLst>
              </a:rPr>
              <a:t>1</a:t>
            </a:r>
          </a:p>
        </p:txBody>
      </p:sp>
      <p:sp>
        <p:nvSpPr>
          <p:cNvPr id="40" name="Rectangle 39"/>
          <p:cNvSpPr/>
          <p:nvPr/>
        </p:nvSpPr>
        <p:spPr>
          <a:xfrm>
            <a:off x="1989073" y="5730189"/>
            <a:ext cx="101346" cy="400110"/>
          </a:xfrm>
          <a:prstGeom prst="rect">
            <a:avLst/>
          </a:prstGeom>
          <a:noFill/>
        </p:spPr>
        <p:txBody>
          <a:bodyPr wrap="square" lIns="91440" tIns="45720" rIns="91440" bIns="45720">
            <a:spAutoFit/>
          </a:bodyPr>
          <a:lstStyle/>
          <a:p>
            <a:pPr algn="ctr"/>
            <a:r>
              <a:rPr lang="en-US" sz="2000" b="0" cap="none" spc="0" dirty="0">
                <a:ln w="0"/>
                <a:solidFill>
                  <a:srgbClr val="FF0000"/>
                </a:solidFill>
                <a:effectLst>
                  <a:outerShdw blurRad="38100" dist="25400" dir="5400000" algn="ctr" rotWithShape="0">
                    <a:srgbClr val="6E747A">
                      <a:alpha val="43000"/>
                    </a:srgbClr>
                  </a:outerShdw>
                </a:effectLst>
              </a:rPr>
              <a:t>2</a:t>
            </a:r>
          </a:p>
        </p:txBody>
      </p:sp>
      <p:sp>
        <p:nvSpPr>
          <p:cNvPr id="41" name="Rectangle 40"/>
          <p:cNvSpPr/>
          <p:nvPr/>
        </p:nvSpPr>
        <p:spPr>
          <a:xfrm>
            <a:off x="1841500" y="6067425"/>
            <a:ext cx="384174" cy="400110"/>
          </a:xfrm>
          <a:prstGeom prst="rect">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2" name="TextBox 41"/>
          <p:cNvSpPr txBox="1"/>
          <p:nvPr/>
        </p:nvSpPr>
        <p:spPr>
          <a:xfrm>
            <a:off x="3099212" y="3666308"/>
            <a:ext cx="1566355" cy="1015663"/>
          </a:xfrm>
          <a:prstGeom prst="rect">
            <a:avLst/>
          </a:prstGeom>
          <a:noFill/>
        </p:spPr>
        <p:txBody>
          <a:bodyPr wrap="square" rtlCol="0">
            <a:spAutoFit/>
          </a:bodyPr>
          <a:lstStyle/>
          <a:p>
            <a:pPr algn="just"/>
            <a:r>
              <a:rPr lang="en-US" sz="1000" b="1" dirty="0">
                <a:solidFill>
                  <a:schemeClr val="tx1"/>
                </a:solidFill>
                <a:latin typeface="Times New Roman" panose="02020603050405020304" pitchFamily="18" charset="0"/>
                <a:cs typeface="Times New Roman" panose="02020603050405020304" pitchFamily="18" charset="0"/>
              </a:rPr>
              <a:t>- </a:t>
            </a:r>
            <a:r>
              <a:rPr lang="en-US" sz="1000" b="1" dirty="0" err="1">
                <a:solidFill>
                  <a:schemeClr val="tx1"/>
                </a:solidFill>
                <a:latin typeface="Times New Roman" panose="02020603050405020304" pitchFamily="18" charset="0"/>
                <a:cs typeface="Times New Roman" panose="02020603050405020304" pitchFamily="18" charset="0"/>
              </a:rPr>
              <a:t>Chọn</a:t>
            </a:r>
            <a:r>
              <a:rPr lang="en-US" sz="1000" b="1" dirty="0">
                <a:solidFill>
                  <a:schemeClr val="tx1"/>
                </a:solidFill>
                <a:latin typeface="Times New Roman" panose="02020603050405020304" pitchFamily="18" charset="0"/>
                <a:cs typeface="Times New Roman" panose="02020603050405020304" pitchFamily="18" charset="0"/>
              </a:rPr>
              <a:t> 1 “</a:t>
            </a:r>
            <a:r>
              <a:rPr lang="en-US" sz="1000" b="1" dirty="0" err="1">
                <a:solidFill>
                  <a:schemeClr val="tx1"/>
                </a:solidFill>
                <a:latin typeface="Times New Roman" panose="02020603050405020304" pitchFamily="18" charset="0"/>
                <a:cs typeface="Times New Roman" panose="02020603050405020304" pitchFamily="18" charset="0"/>
              </a:rPr>
              <a:t>chuyển</a:t>
            </a:r>
            <a:r>
              <a:rPr lang="en-US" sz="1000" b="1" dirty="0">
                <a:solidFill>
                  <a:schemeClr val="tx1"/>
                </a:solidFill>
                <a:latin typeface="Times New Roman" panose="02020603050405020304" pitchFamily="18" charset="0"/>
                <a:cs typeface="Times New Roman" panose="02020603050405020304" pitchFamily="18" charset="0"/>
              </a:rPr>
              <a:t> </a:t>
            </a:r>
            <a:r>
              <a:rPr lang="en-US" sz="1000" b="1" dirty="0" err="1">
                <a:solidFill>
                  <a:schemeClr val="tx1"/>
                </a:solidFill>
                <a:latin typeface="Times New Roman" panose="02020603050405020304" pitchFamily="18" charset="0"/>
                <a:cs typeface="Times New Roman" panose="02020603050405020304" pitchFamily="18" charset="0"/>
              </a:rPr>
              <a:t>tiền</a:t>
            </a:r>
            <a:r>
              <a:rPr lang="en-US" sz="1000" b="1" dirty="0">
                <a:solidFill>
                  <a:schemeClr val="tx1"/>
                </a:solidFill>
                <a:latin typeface="Times New Roman" panose="02020603050405020304" pitchFamily="18" charset="0"/>
                <a:cs typeface="Times New Roman" panose="02020603050405020304" pitchFamily="18" charset="0"/>
              </a:rPr>
              <a:t> </a:t>
            </a:r>
            <a:r>
              <a:rPr lang="en-US" sz="1000" b="1" dirty="0" err="1">
                <a:solidFill>
                  <a:schemeClr val="tx1"/>
                </a:solidFill>
                <a:latin typeface="Times New Roman" panose="02020603050405020304" pitchFamily="18" charset="0"/>
                <a:cs typeface="Times New Roman" panose="02020603050405020304" pitchFamily="18" charset="0"/>
              </a:rPr>
              <a:t>trong</a:t>
            </a:r>
            <a:r>
              <a:rPr lang="en-US" sz="1000" b="1" dirty="0">
                <a:solidFill>
                  <a:schemeClr val="tx1"/>
                </a:solidFill>
                <a:latin typeface="Times New Roman" panose="02020603050405020304" pitchFamily="18" charset="0"/>
                <a:cs typeface="Times New Roman" panose="02020603050405020304" pitchFamily="18" charset="0"/>
              </a:rPr>
              <a:t> </a:t>
            </a:r>
            <a:r>
              <a:rPr lang="en-US" sz="1000" b="1" dirty="0" err="1">
                <a:solidFill>
                  <a:schemeClr val="tx1"/>
                </a:solidFill>
                <a:latin typeface="Times New Roman" panose="02020603050405020304" pitchFamily="18" charset="0"/>
                <a:cs typeface="Times New Roman" panose="02020603050405020304" pitchFamily="18" charset="0"/>
              </a:rPr>
              <a:t>nước</a:t>
            </a:r>
            <a:r>
              <a:rPr lang="en-US" sz="1000" b="1" dirty="0">
                <a:solidFill>
                  <a:schemeClr val="tx1"/>
                </a:solidFill>
                <a:latin typeface="Times New Roman" panose="02020603050405020304" pitchFamily="18" charset="0"/>
                <a:cs typeface="Times New Roman" panose="02020603050405020304" pitchFamily="18" charset="0"/>
              </a:rPr>
              <a:t>” </a:t>
            </a:r>
            <a:r>
              <a:rPr lang="en-US" sz="1000" b="1" dirty="0" err="1">
                <a:solidFill>
                  <a:schemeClr val="tx1"/>
                </a:solidFill>
                <a:latin typeface="Times New Roman" panose="02020603050405020304" pitchFamily="18" charset="0"/>
                <a:cs typeface="Times New Roman" panose="02020603050405020304" pitchFamily="18" charset="0"/>
              </a:rPr>
              <a:t>để</a:t>
            </a:r>
            <a:r>
              <a:rPr lang="en-US" sz="1000" b="1" dirty="0">
                <a:solidFill>
                  <a:schemeClr val="tx1"/>
                </a:solidFill>
                <a:latin typeface="Times New Roman" panose="02020603050405020304" pitchFamily="18" charset="0"/>
                <a:cs typeface="Times New Roman" panose="02020603050405020304" pitchFamily="18" charset="0"/>
              </a:rPr>
              <a:t> sang </a:t>
            </a:r>
            <a:r>
              <a:rPr lang="en-US" sz="1000" b="1" dirty="0" err="1">
                <a:solidFill>
                  <a:schemeClr val="tx1"/>
                </a:solidFill>
                <a:latin typeface="Times New Roman" panose="02020603050405020304" pitchFamily="18" charset="0"/>
                <a:cs typeface="Times New Roman" panose="02020603050405020304" pitchFamily="18" charset="0"/>
              </a:rPr>
              <a:t>bước</a:t>
            </a:r>
            <a:r>
              <a:rPr lang="en-US" sz="1000" b="1" dirty="0">
                <a:solidFill>
                  <a:schemeClr val="tx1"/>
                </a:solidFill>
                <a:latin typeface="Times New Roman" panose="02020603050405020304" pitchFamily="18" charset="0"/>
                <a:cs typeface="Times New Roman" panose="02020603050405020304" pitchFamily="18" charset="0"/>
              </a:rPr>
              <a:t> 2</a:t>
            </a:r>
          </a:p>
          <a:p>
            <a:pPr algn="just"/>
            <a:endParaRPr lang="en-US" sz="1000" b="1" dirty="0">
              <a:solidFill>
                <a:schemeClr val="tx1"/>
              </a:solidFill>
              <a:latin typeface="Times New Roman" panose="02020603050405020304" pitchFamily="18" charset="0"/>
              <a:cs typeface="Times New Roman" panose="02020603050405020304" pitchFamily="18" charset="0"/>
            </a:endParaRPr>
          </a:p>
          <a:p>
            <a:pPr algn="just"/>
            <a:r>
              <a:rPr lang="en-US" sz="1000" b="1" dirty="0">
                <a:solidFill>
                  <a:schemeClr val="tx1"/>
                </a:solidFill>
                <a:latin typeface="Times New Roman" panose="02020603050405020304" pitchFamily="18" charset="0"/>
                <a:cs typeface="Times New Roman" panose="02020603050405020304" pitchFamily="18" charset="0"/>
              </a:rPr>
              <a:t>- </a:t>
            </a:r>
            <a:r>
              <a:rPr lang="en-US" sz="1000" b="1" dirty="0" err="1">
                <a:solidFill>
                  <a:schemeClr val="tx1"/>
                </a:solidFill>
                <a:latin typeface="Times New Roman" panose="02020603050405020304" pitchFamily="18" charset="0"/>
                <a:cs typeface="Times New Roman" panose="02020603050405020304" pitchFamily="18" charset="0"/>
              </a:rPr>
              <a:t>Hoặc</a:t>
            </a:r>
            <a:r>
              <a:rPr lang="en-US" sz="1000" b="1" dirty="0">
                <a:solidFill>
                  <a:schemeClr val="tx1"/>
                </a:solidFill>
                <a:latin typeface="Times New Roman" panose="02020603050405020304" pitchFamily="18" charset="0"/>
                <a:cs typeface="Times New Roman" panose="02020603050405020304" pitchFamily="18" charset="0"/>
              </a:rPr>
              <a:t> </a:t>
            </a:r>
            <a:r>
              <a:rPr lang="en-US" sz="1000" b="1" dirty="0" err="1">
                <a:solidFill>
                  <a:schemeClr val="tx1"/>
                </a:solidFill>
                <a:latin typeface="Times New Roman" panose="02020603050405020304" pitchFamily="18" charset="0"/>
                <a:cs typeface="Times New Roman" panose="02020603050405020304" pitchFamily="18" charset="0"/>
              </a:rPr>
              <a:t>chọn</a:t>
            </a:r>
            <a:r>
              <a:rPr lang="en-US" sz="1000" b="1" dirty="0">
                <a:solidFill>
                  <a:schemeClr val="tx1"/>
                </a:solidFill>
                <a:latin typeface="Times New Roman" panose="02020603050405020304" pitchFamily="18" charset="0"/>
                <a:cs typeface="Times New Roman" panose="02020603050405020304" pitchFamily="18" charset="0"/>
              </a:rPr>
              <a:t> 2 </a:t>
            </a:r>
            <a:r>
              <a:rPr lang="en-US" sz="1000" b="1" dirty="0" err="1">
                <a:solidFill>
                  <a:schemeClr val="tx1"/>
                </a:solidFill>
                <a:latin typeface="Times New Roman" panose="02020603050405020304" pitchFamily="18" charset="0"/>
                <a:cs typeface="Times New Roman" panose="02020603050405020304" pitchFamily="18" charset="0"/>
              </a:rPr>
              <a:t>và</a:t>
            </a:r>
            <a:r>
              <a:rPr lang="en-US" sz="1000" b="1" dirty="0">
                <a:solidFill>
                  <a:schemeClr val="tx1"/>
                </a:solidFill>
                <a:latin typeface="Times New Roman" panose="02020603050405020304" pitchFamily="18" charset="0"/>
                <a:cs typeface="Times New Roman" panose="02020603050405020304" pitchFamily="18" charset="0"/>
              </a:rPr>
              <a:t> </a:t>
            </a:r>
            <a:r>
              <a:rPr lang="en-US" sz="1000" b="1" dirty="0" err="1">
                <a:solidFill>
                  <a:schemeClr val="tx1"/>
                </a:solidFill>
                <a:latin typeface="Times New Roman" panose="02020603050405020304" pitchFamily="18" charset="0"/>
                <a:cs typeface="Times New Roman" panose="02020603050405020304" pitchFamily="18" charset="0"/>
              </a:rPr>
              <a:t>quét</a:t>
            </a:r>
            <a:r>
              <a:rPr lang="en-US" sz="1000" b="1" dirty="0">
                <a:solidFill>
                  <a:schemeClr val="tx1"/>
                </a:solidFill>
                <a:latin typeface="Times New Roman" panose="02020603050405020304" pitchFamily="18" charset="0"/>
                <a:cs typeface="Times New Roman" panose="02020603050405020304" pitchFamily="18" charset="0"/>
              </a:rPr>
              <a:t> </a:t>
            </a:r>
            <a:r>
              <a:rPr lang="en-US" sz="1000" b="1" dirty="0" err="1">
                <a:solidFill>
                  <a:schemeClr val="tx1"/>
                </a:solidFill>
                <a:latin typeface="Times New Roman" panose="02020603050405020304" pitchFamily="18" charset="0"/>
                <a:cs typeface="Times New Roman" panose="02020603050405020304" pitchFamily="18" charset="0"/>
              </a:rPr>
              <a:t>mã</a:t>
            </a:r>
            <a:r>
              <a:rPr lang="en-US" sz="1000" b="1" dirty="0">
                <a:solidFill>
                  <a:schemeClr val="tx1"/>
                </a:solidFill>
                <a:latin typeface="Times New Roman" panose="02020603050405020304" pitchFamily="18" charset="0"/>
                <a:cs typeface="Times New Roman" panose="02020603050405020304" pitchFamily="18" charset="0"/>
              </a:rPr>
              <a:t> </a:t>
            </a:r>
            <a:r>
              <a:rPr lang="en-US" sz="1000" b="1" dirty="0" err="1">
                <a:solidFill>
                  <a:schemeClr val="tx1"/>
                </a:solidFill>
                <a:latin typeface="Times New Roman" panose="02020603050405020304" pitchFamily="18" charset="0"/>
                <a:cs typeface="Times New Roman" panose="02020603050405020304" pitchFamily="18" charset="0"/>
              </a:rPr>
              <a:t>QRcode</a:t>
            </a:r>
            <a:r>
              <a:rPr lang="en-US" sz="1000" b="1" dirty="0">
                <a:solidFill>
                  <a:schemeClr val="tx1"/>
                </a:solidFill>
                <a:latin typeface="Times New Roman" panose="02020603050405020304" pitchFamily="18" charset="0"/>
                <a:cs typeface="Times New Roman" panose="02020603050405020304" pitchFamily="18" charset="0"/>
              </a:rPr>
              <a:t> </a:t>
            </a:r>
            <a:r>
              <a:rPr lang="en-US" sz="1000" b="1" dirty="0" err="1">
                <a:solidFill>
                  <a:schemeClr val="tx1"/>
                </a:solidFill>
                <a:latin typeface="Times New Roman" panose="02020603050405020304" pitchFamily="18" charset="0"/>
                <a:cs typeface="Times New Roman" panose="02020603050405020304" pitchFamily="18" charset="0"/>
              </a:rPr>
              <a:t>để</a:t>
            </a:r>
            <a:r>
              <a:rPr lang="en-US" sz="1000" b="1" dirty="0">
                <a:solidFill>
                  <a:schemeClr val="tx1"/>
                </a:solidFill>
                <a:latin typeface="Times New Roman" panose="02020603050405020304" pitchFamily="18" charset="0"/>
                <a:cs typeface="Times New Roman" panose="02020603050405020304" pitchFamily="18" charset="0"/>
              </a:rPr>
              <a:t> sang </a:t>
            </a:r>
            <a:r>
              <a:rPr lang="en-US" sz="1000" b="1" dirty="0" err="1">
                <a:solidFill>
                  <a:schemeClr val="tx1"/>
                </a:solidFill>
                <a:latin typeface="Times New Roman" panose="02020603050405020304" pitchFamily="18" charset="0"/>
                <a:cs typeface="Times New Roman" panose="02020603050405020304" pitchFamily="18" charset="0"/>
              </a:rPr>
              <a:t>bước</a:t>
            </a:r>
            <a:r>
              <a:rPr lang="en-US" sz="1000" b="1" dirty="0">
                <a:solidFill>
                  <a:schemeClr val="tx1"/>
                </a:solidFill>
                <a:latin typeface="Times New Roman" panose="02020603050405020304" pitchFamily="18" charset="0"/>
                <a:cs typeface="Times New Roman" panose="02020603050405020304" pitchFamily="18" charset="0"/>
              </a:rPr>
              <a:t> 2</a:t>
            </a:r>
          </a:p>
        </p:txBody>
      </p:sp>
      <p:sp>
        <p:nvSpPr>
          <p:cNvPr id="43" name="Slide Number Placeholder 42"/>
          <p:cNvSpPr>
            <a:spLocks noGrp="1"/>
          </p:cNvSpPr>
          <p:nvPr>
            <p:ph type="sldNum" sz="quarter" idx="7"/>
          </p:nvPr>
        </p:nvSpPr>
        <p:spPr/>
        <p:txBody>
          <a:bodyPr/>
          <a:lstStyle/>
          <a:p>
            <a:fld id="{B6F15528-21DE-4FAA-801E-634DDDAF4B2B}" type="slidenum">
              <a:rPr lang="en-US" smtClean="0"/>
              <a:t>2</a:t>
            </a:fld>
            <a:endParaRPr lang="en-US"/>
          </a:p>
        </p:txBody>
      </p:sp>
      <p:sp>
        <p:nvSpPr>
          <p:cNvPr id="16" name="Text Box 15"/>
          <p:cNvSpPr txBox="1"/>
          <p:nvPr/>
        </p:nvSpPr>
        <p:spPr>
          <a:xfrm>
            <a:off x="412115" y="6904355"/>
            <a:ext cx="9827260" cy="645160"/>
          </a:xfrm>
          <a:prstGeom prst="rect">
            <a:avLst/>
          </a:prstGeom>
          <a:noFill/>
        </p:spPr>
        <p:txBody>
          <a:bodyPr wrap="square" rtlCol="0">
            <a:spAutoFit/>
          </a:bodyPr>
          <a:lstStyle/>
          <a:p>
            <a:r>
              <a:rPr lang="en-US" sz="1200" dirty="0" err="1">
                <a:latin typeface="Times New Roman" panose="02020603050405020304" pitchFamily="18" charset="0"/>
                <a:cs typeface="Times New Roman" panose="02020603050405020304" pitchFamily="18" charset="0"/>
              </a:rPr>
              <a:t>Lưu</a:t>
            </a:r>
            <a:r>
              <a:rPr lang="en-US" sz="1200" dirty="0">
                <a:latin typeface="Times New Roman" panose="02020603050405020304" pitchFamily="18" charset="0"/>
                <a:cs typeface="Times New Roman" panose="02020603050405020304" pitchFamily="18" charset="0"/>
              </a:rPr>
              <a:t> ý: </a:t>
            </a:r>
            <a:r>
              <a:rPr sz="1200" dirty="0">
                <a:solidFill>
                  <a:srgbClr val="FF0000"/>
                </a:solidFill>
                <a:latin typeface="Times New Roman" panose="02020603050405020304"/>
                <a:cs typeface="Times New Roman" panose="02020603050405020304"/>
                <a:sym typeface="+mn-ea"/>
              </a:rPr>
              <a:t>&lt;SỐ</a:t>
            </a:r>
            <a:r>
              <a:rPr sz="1200" spc="-40" dirty="0">
                <a:solidFill>
                  <a:srgbClr val="FF0000"/>
                </a:solidFill>
                <a:latin typeface="Times New Roman" panose="02020603050405020304"/>
                <a:cs typeface="Times New Roman" panose="02020603050405020304"/>
                <a:sym typeface="+mn-ea"/>
              </a:rPr>
              <a:t> </a:t>
            </a:r>
            <a:r>
              <a:rPr sz="1200" spc="-20" dirty="0">
                <a:solidFill>
                  <a:srgbClr val="FF0000"/>
                </a:solidFill>
                <a:latin typeface="Times New Roman" panose="02020603050405020304"/>
                <a:cs typeface="Times New Roman" panose="02020603050405020304"/>
                <a:sym typeface="+mn-ea"/>
              </a:rPr>
              <a:t>TIỀN&gt;</a:t>
            </a:r>
            <a:r>
              <a:rPr lang="en-US" altLang="" sz="1200" spc="-20" dirty="0">
                <a:solidFill>
                  <a:srgbClr val="FF0000"/>
                </a:solidFill>
                <a:latin typeface="Times New Roman" panose="02020603050405020304"/>
                <a:cs typeface="Times New Roman" panose="02020603050405020304"/>
                <a:sym typeface="+mn-ea"/>
              </a:rPr>
              <a:t> tại mục số 3 l</a:t>
            </a:r>
            <a:r>
              <a:rPr lang="en-US" altLang="" sz="1200" spc="-20" dirty="0">
                <a:solidFill>
                  <a:schemeClr val="tx1"/>
                </a:solidFill>
                <a:latin typeface="Times New Roman" panose="02020603050405020304"/>
                <a:cs typeface="Times New Roman" panose="02020603050405020304"/>
                <a:sym typeface="+mn-ea"/>
              </a:rPr>
              <a:t>à hệ thống hiển thị khoản phí theo thứ tự thanh toán mà bạn đang thực hiện. Ví dụ: Lần thanh toán đầu tiên là thanh toán “học phí” --&gt; màn hình này hiển thị số tiền “học phí”. Lần thanh toán tiếp theo là “bảo </a:t>
            </a:r>
            <a:r>
              <a:rPr lang="en-US" altLang="" sz="1200" spc="-20" dirty="0" err="1">
                <a:solidFill>
                  <a:schemeClr val="tx1"/>
                </a:solidFill>
                <a:latin typeface="Times New Roman" panose="02020603050405020304"/>
                <a:cs typeface="Times New Roman" panose="02020603050405020304"/>
                <a:sym typeface="+mn-ea"/>
              </a:rPr>
              <a:t>hiểm</a:t>
            </a:r>
            <a:r>
              <a:rPr lang="en-US" altLang="" sz="1200" spc="-20" dirty="0">
                <a:solidFill>
                  <a:schemeClr val="tx1"/>
                </a:solidFill>
                <a:latin typeface="Times New Roman" panose="02020603050405020304"/>
                <a:cs typeface="Times New Roman" panose="02020603050405020304"/>
                <a:sym typeface="+mn-ea"/>
              </a:rPr>
              <a:t> y </a:t>
            </a:r>
            <a:r>
              <a:rPr lang="en-US" altLang="" sz="1200" spc="-20" dirty="0" err="1">
                <a:solidFill>
                  <a:schemeClr val="tx1"/>
                </a:solidFill>
                <a:latin typeface="Times New Roman" panose="02020603050405020304"/>
                <a:cs typeface="Times New Roman" panose="02020603050405020304"/>
                <a:sym typeface="+mn-ea"/>
              </a:rPr>
              <a:t>tế</a:t>
            </a:r>
            <a:r>
              <a:rPr lang="en-US" altLang="" sz="1200" spc="-20" dirty="0">
                <a:solidFill>
                  <a:schemeClr val="tx1"/>
                </a:solidFill>
                <a:latin typeface="Times New Roman" panose="02020603050405020304"/>
                <a:cs typeface="Times New Roman" panose="02020603050405020304"/>
                <a:sym typeface="+mn-ea"/>
              </a:rPr>
              <a:t>” thì màn hình này hiển thị số tiền bảo </a:t>
            </a:r>
            <a:r>
              <a:rPr lang="en-US" altLang="" sz="1200" spc="-20" dirty="0" err="1">
                <a:solidFill>
                  <a:schemeClr val="tx1"/>
                </a:solidFill>
                <a:latin typeface="Times New Roman" panose="02020603050405020304"/>
                <a:cs typeface="Times New Roman" panose="02020603050405020304"/>
                <a:sym typeface="+mn-ea"/>
              </a:rPr>
              <a:t>hiểm</a:t>
            </a:r>
            <a:r>
              <a:rPr lang="en-US" altLang="" sz="1200" spc="-20" dirty="0">
                <a:solidFill>
                  <a:schemeClr val="tx1"/>
                </a:solidFill>
                <a:latin typeface="Times New Roman" panose="02020603050405020304"/>
                <a:cs typeface="Times New Roman" panose="02020603050405020304"/>
                <a:sym typeface="+mn-ea"/>
              </a:rPr>
              <a:t> y </a:t>
            </a:r>
            <a:r>
              <a:rPr lang="en-US" altLang="" sz="1200" spc="-20" dirty="0" err="1">
                <a:solidFill>
                  <a:schemeClr val="tx1"/>
                </a:solidFill>
                <a:latin typeface="Times New Roman" panose="02020603050405020304"/>
                <a:cs typeface="Times New Roman" panose="02020603050405020304"/>
                <a:sym typeface="+mn-ea"/>
              </a:rPr>
              <a:t>tế</a:t>
            </a:r>
            <a:endParaRPr lang="en-US" altLang="" sz="1200" spc="-20" dirty="0">
              <a:solidFill>
                <a:schemeClr val="tx1"/>
              </a:solidFill>
              <a:latin typeface="Times New Roman" panose="02020603050405020304"/>
              <a:cs typeface="Times New Roman" panose="02020603050405020304"/>
              <a:sym typeface="+mn-ea"/>
            </a:endParaRPr>
          </a:p>
          <a:p>
            <a:r>
              <a:rPr lang="en-US" sz="1200" dirty="0">
                <a:latin typeface="Times New Roman" panose="02020603050405020304" pitchFamily="18" charset="0"/>
                <a:cs typeface="Times New Roman" panose="02020603050405020304" pitchFamily="18" charset="0"/>
                <a:sym typeface="+mn-ea"/>
              </a:rPr>
              <a:t>Sinh </a:t>
            </a:r>
            <a:r>
              <a:rPr lang="en-US" sz="1200" dirty="0" err="1">
                <a:latin typeface="Times New Roman" panose="02020603050405020304" pitchFamily="18" charset="0"/>
                <a:cs typeface="Times New Roman" panose="02020603050405020304" pitchFamily="18" charset="0"/>
                <a:sym typeface="+mn-ea"/>
              </a:rPr>
              <a:t>viên</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kiểm</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tra</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tính</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chính</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xác</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và</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nhập</a:t>
            </a:r>
            <a:r>
              <a:rPr lang="en-US" sz="1200" dirty="0">
                <a:latin typeface="Times New Roman" panose="02020603050405020304" pitchFamily="18" charset="0"/>
                <a:cs typeface="Times New Roman" panose="02020603050405020304" pitchFamily="18" charset="0"/>
                <a:sym typeface="+mn-ea"/>
              </a:rPr>
              <a:t> </a:t>
            </a:r>
            <a:r>
              <a:rPr sz="1200" dirty="0">
                <a:solidFill>
                  <a:srgbClr val="FF0000"/>
                </a:solidFill>
                <a:latin typeface="Times New Roman" panose="02020603050405020304"/>
                <a:cs typeface="Times New Roman" panose="02020603050405020304"/>
                <a:sym typeface="+mn-ea"/>
              </a:rPr>
              <a:t>&lt;SỐ</a:t>
            </a:r>
            <a:r>
              <a:rPr sz="1200" spc="-40" dirty="0">
                <a:solidFill>
                  <a:srgbClr val="FF0000"/>
                </a:solidFill>
                <a:latin typeface="Times New Roman" panose="02020603050405020304"/>
                <a:cs typeface="Times New Roman" panose="02020603050405020304"/>
                <a:sym typeface="+mn-ea"/>
              </a:rPr>
              <a:t> </a:t>
            </a:r>
            <a:r>
              <a:rPr sz="1200" spc="-20" dirty="0">
                <a:solidFill>
                  <a:srgbClr val="FF0000"/>
                </a:solidFill>
                <a:latin typeface="Times New Roman" panose="02020603050405020304"/>
                <a:cs typeface="Times New Roman" panose="02020603050405020304"/>
                <a:sym typeface="+mn-ea"/>
              </a:rPr>
              <a:t>TIỀN&gt;</a:t>
            </a:r>
            <a:r>
              <a:rPr lang="en-US" altLang="en-US" sz="1200" spc="-20" dirty="0">
                <a:solidFill>
                  <a:srgbClr val="FF0000"/>
                </a:solidFill>
                <a:latin typeface="Times New Roman" panose="02020603050405020304"/>
                <a:cs typeface="Times New Roman" panose="02020603050405020304"/>
                <a:sym typeface="+mn-ea"/>
              </a:rPr>
              <a:t> tại mục số 4 phải đảm bảo khớp đúng với với mục số 3 </a:t>
            </a:r>
            <a:endParaRPr lang="en-US" altLang="" sz="1200" spc="-20" dirty="0">
              <a:solidFill>
                <a:srgbClr val="FF0000"/>
              </a:solidFill>
              <a:latin typeface="Times New Roman" panose="02020603050405020304"/>
              <a:cs typeface="Times New Roman" panose="02020603050405020304"/>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8" name="Picture 37"/>
          <p:cNvPicPr>
            <a:picLocks noChangeAspect="1"/>
          </p:cNvPicPr>
          <p:nvPr/>
        </p:nvPicPr>
        <p:blipFill>
          <a:blip r:embed="rId3"/>
          <a:stretch>
            <a:fillRect/>
          </a:stretch>
        </p:blipFill>
        <p:spPr>
          <a:xfrm>
            <a:off x="393700" y="6445885"/>
            <a:ext cx="1076960" cy="1010285"/>
          </a:xfrm>
          <a:prstGeom prst="rect">
            <a:avLst/>
          </a:prstGeom>
        </p:spPr>
      </p:pic>
      <p:sp>
        <p:nvSpPr>
          <p:cNvPr id="19" name="Slide Number Placeholder 18"/>
          <p:cNvSpPr>
            <a:spLocks noGrp="1"/>
          </p:cNvSpPr>
          <p:nvPr>
            <p:ph type="sldNum" sz="quarter" idx="7"/>
          </p:nvPr>
        </p:nvSpPr>
        <p:spPr/>
        <p:txBody>
          <a:bodyPr/>
          <a:lstStyle/>
          <a:p>
            <a:fld id="{B6F15528-21DE-4FAA-801E-634DDDAF4B2B}" type="slidenum">
              <a:rPr lang="en-US" smtClean="0"/>
              <a:t>3</a:t>
            </a:fld>
            <a:endParaRPr lang="en-US"/>
          </a:p>
        </p:txBody>
      </p:sp>
      <p:pic>
        <p:nvPicPr>
          <p:cNvPr id="20" name="object 2"/>
          <p:cNvPicPr/>
          <p:nvPr/>
        </p:nvPicPr>
        <p:blipFill>
          <a:blip r:embed="rId4" cstate="print"/>
          <a:stretch>
            <a:fillRect/>
          </a:stretch>
        </p:blipFill>
        <p:spPr>
          <a:xfrm>
            <a:off x="1698625" y="1580286"/>
            <a:ext cx="2390775" cy="4865616"/>
          </a:xfrm>
          <a:prstGeom prst="rect">
            <a:avLst/>
          </a:prstGeom>
        </p:spPr>
      </p:pic>
      <p:pic>
        <p:nvPicPr>
          <p:cNvPr id="21" name="object 3"/>
          <p:cNvPicPr/>
          <p:nvPr/>
        </p:nvPicPr>
        <p:blipFill>
          <a:blip r:embed="rId5" cstate="print"/>
          <a:stretch>
            <a:fillRect/>
          </a:stretch>
        </p:blipFill>
        <p:spPr>
          <a:xfrm>
            <a:off x="6534150" y="1554454"/>
            <a:ext cx="2464434" cy="4927390"/>
          </a:xfrm>
          <a:prstGeom prst="rect">
            <a:avLst/>
          </a:prstGeom>
        </p:spPr>
      </p:pic>
      <p:sp>
        <p:nvSpPr>
          <p:cNvPr id="22" name="object 4"/>
          <p:cNvSpPr txBox="1"/>
          <p:nvPr/>
        </p:nvSpPr>
        <p:spPr>
          <a:xfrm>
            <a:off x="1953514" y="947674"/>
            <a:ext cx="2178050" cy="429259"/>
          </a:xfrm>
          <a:prstGeom prst="rect">
            <a:avLst/>
          </a:prstGeom>
        </p:spPr>
        <p:txBody>
          <a:bodyPr vert="horz" wrap="square" lIns="0" tIns="4445" rIns="0" bIns="0" rtlCol="0">
            <a:spAutoFit/>
          </a:bodyPr>
          <a:lstStyle/>
          <a:p>
            <a:pPr marL="12700" marR="5080">
              <a:lnSpc>
                <a:spcPct val="104000"/>
              </a:lnSpc>
              <a:spcBef>
                <a:spcPts val="35"/>
              </a:spcBef>
            </a:pPr>
            <a:r>
              <a:rPr sz="1300" b="1" u="sng" dirty="0">
                <a:uFill>
                  <a:solidFill>
                    <a:srgbClr val="000000"/>
                  </a:solidFill>
                </a:uFill>
                <a:latin typeface="Times New Roman" panose="02020603050405020304"/>
                <a:cs typeface="Times New Roman" panose="02020603050405020304"/>
              </a:rPr>
              <a:t>Bước</a:t>
            </a:r>
            <a:r>
              <a:rPr sz="1300" b="1" u="sng" spc="-25" dirty="0">
                <a:uFill>
                  <a:solidFill>
                    <a:srgbClr val="000000"/>
                  </a:solidFill>
                </a:uFill>
                <a:latin typeface="Times New Roman" panose="02020603050405020304"/>
                <a:cs typeface="Times New Roman" panose="02020603050405020304"/>
              </a:rPr>
              <a:t> </a:t>
            </a:r>
            <a:r>
              <a:rPr sz="1300" b="1" u="sng" dirty="0">
                <a:uFill>
                  <a:solidFill>
                    <a:srgbClr val="000000"/>
                  </a:solidFill>
                </a:uFill>
                <a:latin typeface="Times New Roman" panose="02020603050405020304"/>
                <a:cs typeface="Times New Roman" panose="02020603050405020304"/>
              </a:rPr>
              <a:t>3:</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Xác</a:t>
            </a:r>
            <a:r>
              <a:rPr sz="1300" b="1" spc="-1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nhận</a:t>
            </a:r>
            <a:r>
              <a:rPr sz="1300" b="1" spc="-3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thông</a:t>
            </a:r>
            <a:r>
              <a:rPr sz="1300" b="1" spc="-2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tin</a:t>
            </a:r>
            <a:r>
              <a:rPr sz="1300" b="1" spc="-30" dirty="0">
                <a:latin typeface="Times New Roman" panose="02020603050405020304"/>
                <a:cs typeface="Times New Roman" panose="02020603050405020304"/>
              </a:rPr>
              <a:t> </a:t>
            </a:r>
            <a:r>
              <a:rPr sz="1300" b="1" spc="-25" dirty="0">
                <a:latin typeface="Times New Roman" panose="02020603050405020304"/>
                <a:cs typeface="Times New Roman" panose="02020603050405020304"/>
              </a:rPr>
              <a:t>và </a:t>
            </a:r>
            <a:r>
              <a:rPr sz="1300" b="1" dirty="0">
                <a:latin typeface="Times New Roman" panose="02020603050405020304"/>
                <a:cs typeface="Times New Roman" panose="02020603050405020304"/>
              </a:rPr>
              <a:t>nhập</a:t>
            </a:r>
            <a:r>
              <a:rPr sz="1300" b="1" spc="-3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phương</a:t>
            </a:r>
            <a:r>
              <a:rPr sz="1300" b="1" spc="-3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thức</a:t>
            </a:r>
            <a:r>
              <a:rPr sz="1300" b="1" spc="-1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xác</a:t>
            </a:r>
            <a:r>
              <a:rPr sz="1300" b="1" spc="-30" dirty="0">
                <a:latin typeface="Times New Roman" panose="02020603050405020304"/>
                <a:cs typeface="Times New Roman" panose="02020603050405020304"/>
              </a:rPr>
              <a:t> </a:t>
            </a:r>
            <a:r>
              <a:rPr sz="1300" b="1" spc="-20" dirty="0">
                <a:latin typeface="Times New Roman" panose="02020603050405020304"/>
                <a:cs typeface="Times New Roman" panose="02020603050405020304"/>
              </a:rPr>
              <a:t>thực</a:t>
            </a:r>
            <a:endParaRPr sz="1300">
              <a:latin typeface="Times New Roman" panose="02020603050405020304"/>
              <a:cs typeface="Times New Roman" panose="02020603050405020304"/>
            </a:endParaRPr>
          </a:p>
        </p:txBody>
      </p:sp>
      <p:sp>
        <p:nvSpPr>
          <p:cNvPr id="23" name="object 5"/>
          <p:cNvSpPr txBox="1"/>
          <p:nvPr/>
        </p:nvSpPr>
        <p:spPr>
          <a:xfrm>
            <a:off x="5547740" y="946150"/>
            <a:ext cx="4196080" cy="427355"/>
          </a:xfrm>
          <a:prstGeom prst="rect">
            <a:avLst/>
          </a:prstGeom>
        </p:spPr>
        <p:txBody>
          <a:bodyPr vert="horz" wrap="square" lIns="0" tIns="5715" rIns="0" bIns="0" rtlCol="0">
            <a:spAutoFit/>
          </a:bodyPr>
          <a:lstStyle/>
          <a:p>
            <a:pPr marL="12700" marR="5080">
              <a:lnSpc>
                <a:spcPct val="103000"/>
              </a:lnSpc>
              <a:spcBef>
                <a:spcPts val="45"/>
              </a:spcBef>
            </a:pPr>
            <a:r>
              <a:rPr sz="1300" b="1" u="sng" dirty="0">
                <a:uFill>
                  <a:solidFill>
                    <a:srgbClr val="000000"/>
                  </a:solidFill>
                </a:uFill>
                <a:latin typeface="Times New Roman" panose="02020603050405020304"/>
                <a:cs typeface="Times New Roman" panose="02020603050405020304"/>
              </a:rPr>
              <a:t>Bước</a:t>
            </a:r>
            <a:r>
              <a:rPr sz="1300" b="1" u="sng" spc="-50" dirty="0">
                <a:uFill>
                  <a:solidFill>
                    <a:srgbClr val="000000"/>
                  </a:solidFill>
                </a:uFill>
                <a:latin typeface="Times New Roman" panose="02020603050405020304"/>
                <a:cs typeface="Times New Roman" panose="02020603050405020304"/>
              </a:rPr>
              <a:t> </a:t>
            </a:r>
            <a:r>
              <a:rPr sz="1300" b="1" u="sng" dirty="0">
                <a:uFill>
                  <a:solidFill>
                    <a:srgbClr val="000000"/>
                  </a:solidFill>
                </a:uFill>
                <a:latin typeface="Times New Roman" panose="02020603050405020304"/>
                <a:cs typeface="Times New Roman" panose="02020603050405020304"/>
              </a:rPr>
              <a:t>4:</a:t>
            </a:r>
            <a:r>
              <a:rPr sz="1300" b="1" spc="-4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Lưu</a:t>
            </a:r>
            <a:r>
              <a:rPr sz="1300" b="1" spc="-2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mẫu</a:t>
            </a:r>
            <a:r>
              <a:rPr sz="1300" b="1" spc="-3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chuyển</a:t>
            </a:r>
            <a:r>
              <a:rPr sz="1300" b="1" spc="-5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tiền</a:t>
            </a:r>
            <a:r>
              <a:rPr sz="1300" b="1" spc="-5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cho</a:t>
            </a:r>
            <a:r>
              <a:rPr sz="1300" b="1" spc="-5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lần</a:t>
            </a:r>
            <a:r>
              <a:rPr sz="1300" b="1" spc="-5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giao</a:t>
            </a:r>
            <a:r>
              <a:rPr sz="1300" b="1" spc="-4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dịch</a:t>
            </a:r>
            <a:r>
              <a:rPr sz="1300" b="1" spc="-5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tiếp</a:t>
            </a:r>
            <a:r>
              <a:rPr sz="1300" b="1" spc="-5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theo</a:t>
            </a:r>
            <a:r>
              <a:rPr sz="1300" b="1" spc="-50" dirty="0">
                <a:latin typeface="Times New Roman" panose="02020603050405020304"/>
                <a:cs typeface="Times New Roman" panose="02020603050405020304"/>
              </a:rPr>
              <a:t> </a:t>
            </a:r>
            <a:r>
              <a:rPr sz="1300" b="1" spc="-25" dirty="0">
                <a:latin typeface="Times New Roman" panose="02020603050405020304"/>
                <a:cs typeface="Times New Roman" panose="02020603050405020304"/>
              </a:rPr>
              <a:t>tại </a:t>
            </a:r>
            <a:r>
              <a:rPr sz="1300" b="1" dirty="0">
                <a:latin typeface="Times New Roman" panose="02020603050405020304"/>
                <a:cs typeface="Times New Roman" panose="02020603050405020304"/>
              </a:rPr>
              <a:t>Màn</a:t>
            </a:r>
            <a:r>
              <a:rPr sz="1300" b="1" spc="-3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hình</a:t>
            </a:r>
            <a:r>
              <a:rPr sz="1300" b="1" spc="-3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xác</a:t>
            </a:r>
            <a:r>
              <a:rPr sz="1300" b="1" spc="-3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nhận</a:t>
            </a:r>
            <a:r>
              <a:rPr sz="1300" b="1" spc="-3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giao</a:t>
            </a:r>
            <a:r>
              <a:rPr sz="1300" b="1" spc="-3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dịch</a:t>
            </a:r>
            <a:r>
              <a:rPr sz="1300" b="1" spc="-3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thành</a:t>
            </a:r>
            <a:r>
              <a:rPr sz="1300" b="1" spc="-30" dirty="0">
                <a:latin typeface="Times New Roman" panose="02020603050405020304"/>
                <a:cs typeface="Times New Roman" panose="02020603050405020304"/>
              </a:rPr>
              <a:t> </a:t>
            </a:r>
            <a:r>
              <a:rPr sz="1300" b="1" spc="-20" dirty="0">
                <a:latin typeface="Times New Roman" panose="02020603050405020304"/>
                <a:cs typeface="Times New Roman" panose="02020603050405020304"/>
              </a:rPr>
              <a:t>công</a:t>
            </a:r>
            <a:endParaRPr sz="1300">
              <a:latin typeface="Times New Roman" panose="02020603050405020304"/>
              <a:cs typeface="Times New Roman" panose="02020603050405020304"/>
            </a:endParaRPr>
          </a:p>
        </p:txBody>
      </p:sp>
      <p:sp>
        <p:nvSpPr>
          <p:cNvPr id="24" name="object 6"/>
          <p:cNvSpPr txBox="1"/>
          <p:nvPr/>
        </p:nvSpPr>
        <p:spPr>
          <a:xfrm>
            <a:off x="2657475" y="3390646"/>
            <a:ext cx="1352550" cy="276225"/>
          </a:xfrm>
          <a:prstGeom prst="rect">
            <a:avLst/>
          </a:prstGeom>
          <a:solidFill>
            <a:srgbClr val="FFFFFF"/>
          </a:solidFill>
        </p:spPr>
        <p:txBody>
          <a:bodyPr vert="horz" wrap="square" lIns="0" tIns="42545" rIns="0" bIns="0" rtlCol="0">
            <a:spAutoFit/>
          </a:bodyPr>
          <a:lstStyle/>
          <a:p>
            <a:pPr marL="100965">
              <a:lnSpc>
                <a:spcPct val="100000"/>
              </a:lnSpc>
              <a:spcBef>
                <a:spcPts val="335"/>
              </a:spcBef>
            </a:pPr>
            <a:r>
              <a:rPr sz="800" dirty="0">
                <a:solidFill>
                  <a:srgbClr val="FF0000"/>
                </a:solidFill>
                <a:latin typeface="Times New Roman" panose="02020603050405020304"/>
                <a:cs typeface="Times New Roman" panose="02020603050405020304"/>
              </a:rPr>
              <a:t>Nguyen</a:t>
            </a:r>
            <a:r>
              <a:rPr sz="800" spc="-15" dirty="0">
                <a:solidFill>
                  <a:srgbClr val="FF0000"/>
                </a:solidFill>
                <a:latin typeface="Times New Roman" panose="02020603050405020304"/>
                <a:cs typeface="Times New Roman" panose="02020603050405020304"/>
              </a:rPr>
              <a:t> </a:t>
            </a:r>
            <a:r>
              <a:rPr sz="800" dirty="0">
                <a:solidFill>
                  <a:srgbClr val="FF0000"/>
                </a:solidFill>
                <a:latin typeface="Times New Roman" panose="02020603050405020304"/>
                <a:cs typeface="Times New Roman" panose="02020603050405020304"/>
              </a:rPr>
              <a:t>Van</a:t>
            </a:r>
            <a:r>
              <a:rPr sz="800" spc="-20" dirty="0">
                <a:solidFill>
                  <a:srgbClr val="FF0000"/>
                </a:solidFill>
                <a:latin typeface="Times New Roman" panose="02020603050405020304"/>
                <a:cs typeface="Times New Roman" panose="02020603050405020304"/>
              </a:rPr>
              <a:t> </a:t>
            </a:r>
            <a:r>
              <a:rPr sz="800" dirty="0">
                <a:solidFill>
                  <a:srgbClr val="FF0000"/>
                </a:solidFill>
                <a:latin typeface="Times New Roman" panose="02020603050405020304"/>
                <a:cs typeface="Times New Roman" panose="02020603050405020304"/>
              </a:rPr>
              <a:t>Anh</a:t>
            </a:r>
            <a:r>
              <a:rPr sz="800" spc="-15" dirty="0">
                <a:solidFill>
                  <a:srgbClr val="FF0000"/>
                </a:solidFill>
                <a:latin typeface="Times New Roman" panose="02020603050405020304"/>
                <a:cs typeface="Times New Roman" panose="02020603050405020304"/>
              </a:rPr>
              <a:t> </a:t>
            </a:r>
            <a:r>
              <a:rPr sz="800" spc="-10" dirty="0">
                <a:solidFill>
                  <a:srgbClr val="FF0000"/>
                </a:solidFill>
                <a:latin typeface="Times New Roman" panose="02020603050405020304"/>
                <a:cs typeface="Times New Roman" panose="02020603050405020304"/>
              </a:rPr>
              <a:t>10000000</a:t>
            </a:r>
            <a:endParaRPr sz="800" dirty="0">
              <a:latin typeface="Times New Roman" panose="02020603050405020304"/>
              <a:cs typeface="Times New Roman" panose="02020603050405020304"/>
            </a:endParaRPr>
          </a:p>
        </p:txBody>
      </p:sp>
      <p:sp>
        <p:nvSpPr>
          <p:cNvPr id="25" name="object 7"/>
          <p:cNvSpPr txBox="1"/>
          <p:nvPr/>
        </p:nvSpPr>
        <p:spPr>
          <a:xfrm>
            <a:off x="2637917" y="3173011"/>
            <a:ext cx="1289050" cy="181460"/>
          </a:xfrm>
          <a:prstGeom prst="rect">
            <a:avLst/>
          </a:prstGeom>
          <a:solidFill>
            <a:srgbClr val="FFFFFF"/>
          </a:solidFill>
        </p:spPr>
        <p:txBody>
          <a:bodyPr vert="horz" wrap="square" lIns="0" tIns="42545" rIns="0" bIns="0" rtlCol="0">
            <a:spAutoFit/>
          </a:bodyPr>
          <a:lstStyle/>
          <a:p>
            <a:pPr marL="108585">
              <a:lnSpc>
                <a:spcPct val="100000"/>
              </a:lnSpc>
              <a:spcBef>
                <a:spcPts val="335"/>
              </a:spcBef>
            </a:pPr>
            <a:r>
              <a:rPr lang="en-US" sz="900" spc="-10" dirty="0" err="1">
                <a:solidFill>
                  <a:srgbClr val="FF0000"/>
                </a:solidFill>
                <a:latin typeface="Times New Roman" panose="02020603050405020304"/>
                <a:cs typeface="Times New Roman" panose="02020603050405020304"/>
              </a:rPr>
              <a:t>IEDUUTE123123123123</a:t>
            </a:r>
            <a:endParaRPr lang="en-US" sz="900" dirty="0">
              <a:latin typeface="Times New Roman" panose="02020603050405020304"/>
              <a:cs typeface="Times New Roman" panose="02020603050405020304"/>
            </a:endParaRPr>
          </a:p>
        </p:txBody>
      </p:sp>
      <p:pic>
        <p:nvPicPr>
          <p:cNvPr id="26" name="object 8"/>
          <p:cNvPicPr/>
          <p:nvPr/>
        </p:nvPicPr>
        <p:blipFill>
          <a:blip r:embed="rId6" cstate="print"/>
          <a:stretch>
            <a:fillRect/>
          </a:stretch>
        </p:blipFill>
        <p:spPr>
          <a:xfrm>
            <a:off x="914400" y="3558921"/>
            <a:ext cx="826135" cy="596900"/>
          </a:xfrm>
          <a:prstGeom prst="rect">
            <a:avLst/>
          </a:prstGeom>
        </p:spPr>
      </p:pic>
      <p:pic>
        <p:nvPicPr>
          <p:cNvPr id="27" name="object 9"/>
          <p:cNvPicPr/>
          <p:nvPr/>
        </p:nvPicPr>
        <p:blipFill>
          <a:blip r:embed="rId7" cstate="print"/>
          <a:stretch>
            <a:fillRect/>
          </a:stretch>
        </p:blipFill>
        <p:spPr>
          <a:xfrm>
            <a:off x="4932934" y="3562730"/>
            <a:ext cx="826135" cy="596900"/>
          </a:xfrm>
          <a:prstGeom prst="rect">
            <a:avLst/>
          </a:prstGeom>
        </p:spPr>
      </p:pic>
      <p:sp>
        <p:nvSpPr>
          <p:cNvPr id="28" name="object 10"/>
          <p:cNvSpPr txBox="1"/>
          <p:nvPr/>
        </p:nvSpPr>
        <p:spPr>
          <a:xfrm>
            <a:off x="7267575" y="2733421"/>
            <a:ext cx="914400" cy="228600"/>
          </a:xfrm>
          <a:prstGeom prst="rect">
            <a:avLst/>
          </a:prstGeom>
          <a:solidFill>
            <a:srgbClr val="FFFFFF"/>
          </a:solidFill>
        </p:spPr>
        <p:txBody>
          <a:bodyPr vert="horz" wrap="square" lIns="0" tIns="42545" rIns="0" bIns="0" rtlCol="0">
            <a:spAutoFit/>
          </a:bodyPr>
          <a:lstStyle/>
          <a:p>
            <a:pPr marL="106680">
              <a:lnSpc>
                <a:spcPct val="100000"/>
              </a:lnSpc>
              <a:spcBef>
                <a:spcPts val="335"/>
              </a:spcBef>
            </a:pPr>
            <a:r>
              <a:rPr sz="800" dirty="0">
                <a:solidFill>
                  <a:srgbClr val="FF0000"/>
                </a:solidFill>
                <a:latin typeface="Times New Roman" panose="02020603050405020304"/>
                <a:cs typeface="Times New Roman" panose="02020603050405020304"/>
              </a:rPr>
              <a:t>10,000,000</a:t>
            </a:r>
            <a:r>
              <a:rPr sz="800" spc="-45" dirty="0">
                <a:solidFill>
                  <a:srgbClr val="FF0000"/>
                </a:solidFill>
                <a:latin typeface="Times New Roman" panose="02020603050405020304"/>
                <a:cs typeface="Times New Roman" panose="02020603050405020304"/>
              </a:rPr>
              <a:t> </a:t>
            </a:r>
            <a:r>
              <a:rPr sz="800" spc="-25" dirty="0">
                <a:solidFill>
                  <a:srgbClr val="FF0000"/>
                </a:solidFill>
                <a:latin typeface="Times New Roman" panose="02020603050405020304"/>
                <a:cs typeface="Times New Roman" panose="02020603050405020304"/>
              </a:rPr>
              <a:t>VND</a:t>
            </a:r>
            <a:endParaRPr sz="800">
              <a:latin typeface="Times New Roman" panose="02020603050405020304"/>
              <a:cs typeface="Times New Roman" panose="02020603050405020304"/>
            </a:endParaRPr>
          </a:p>
        </p:txBody>
      </p:sp>
      <p:sp>
        <p:nvSpPr>
          <p:cNvPr id="29" name="object 11"/>
          <p:cNvSpPr txBox="1"/>
          <p:nvPr/>
        </p:nvSpPr>
        <p:spPr>
          <a:xfrm>
            <a:off x="7527290" y="3286505"/>
            <a:ext cx="1324610" cy="182101"/>
          </a:xfrm>
          <a:prstGeom prst="rect">
            <a:avLst/>
          </a:prstGeom>
          <a:solidFill>
            <a:srgbClr val="FFFFFF"/>
          </a:solidFill>
        </p:spPr>
        <p:txBody>
          <a:bodyPr vert="horz" wrap="square" lIns="0" tIns="43180" rIns="0" bIns="0" rtlCol="0">
            <a:spAutoFit/>
          </a:bodyPr>
          <a:lstStyle/>
          <a:p>
            <a:pPr marL="108585">
              <a:lnSpc>
                <a:spcPct val="100000"/>
              </a:lnSpc>
              <a:spcBef>
                <a:spcPts val="335"/>
              </a:spcBef>
            </a:pPr>
            <a:r>
              <a:rPr lang="en-US" sz="900" spc="-10" dirty="0" err="1">
                <a:solidFill>
                  <a:srgbClr val="FF0000"/>
                </a:solidFill>
                <a:latin typeface="Times New Roman" panose="02020603050405020304"/>
                <a:cs typeface="Times New Roman" panose="02020603050405020304"/>
              </a:rPr>
              <a:t>IEDUUTE123123123123</a:t>
            </a:r>
            <a:endParaRPr lang="en-US" sz="900" dirty="0">
              <a:latin typeface="Times New Roman" panose="02020603050405020304"/>
              <a:cs typeface="Times New Roman" panose="02020603050405020304"/>
            </a:endParaRPr>
          </a:p>
        </p:txBody>
      </p:sp>
      <p:sp>
        <p:nvSpPr>
          <p:cNvPr id="30" name="object 12"/>
          <p:cNvSpPr txBox="1"/>
          <p:nvPr/>
        </p:nvSpPr>
        <p:spPr>
          <a:xfrm>
            <a:off x="7486015" y="3528758"/>
            <a:ext cx="1365885" cy="180819"/>
          </a:xfrm>
          <a:prstGeom prst="rect">
            <a:avLst/>
          </a:prstGeom>
          <a:solidFill>
            <a:srgbClr val="FFFFFF"/>
          </a:solidFill>
        </p:spPr>
        <p:txBody>
          <a:bodyPr vert="horz" wrap="square" lIns="0" tIns="41910" rIns="0" bIns="0" rtlCol="0">
            <a:spAutoFit/>
          </a:bodyPr>
          <a:lstStyle/>
          <a:p>
            <a:pPr marL="67945">
              <a:lnSpc>
                <a:spcPct val="100000"/>
              </a:lnSpc>
              <a:spcBef>
                <a:spcPts val="330"/>
              </a:spcBef>
            </a:pPr>
            <a:r>
              <a:rPr sz="900" dirty="0">
                <a:solidFill>
                  <a:srgbClr val="FF0000"/>
                </a:solidFill>
                <a:latin typeface="Times New Roman" panose="02020603050405020304"/>
                <a:cs typeface="Times New Roman" panose="02020603050405020304"/>
              </a:rPr>
              <a:t>Nguyen</a:t>
            </a:r>
            <a:r>
              <a:rPr sz="900" spc="-15" dirty="0">
                <a:solidFill>
                  <a:srgbClr val="FF0000"/>
                </a:solidFill>
                <a:latin typeface="Times New Roman" panose="02020603050405020304"/>
                <a:cs typeface="Times New Roman" panose="02020603050405020304"/>
              </a:rPr>
              <a:t> </a:t>
            </a:r>
            <a:r>
              <a:rPr sz="900" dirty="0">
                <a:solidFill>
                  <a:srgbClr val="FF0000"/>
                </a:solidFill>
                <a:latin typeface="Times New Roman" panose="02020603050405020304"/>
                <a:cs typeface="Times New Roman" panose="02020603050405020304"/>
              </a:rPr>
              <a:t>Van</a:t>
            </a:r>
            <a:r>
              <a:rPr sz="900" spc="-25" dirty="0">
                <a:solidFill>
                  <a:srgbClr val="FF0000"/>
                </a:solidFill>
                <a:latin typeface="Times New Roman" panose="02020603050405020304"/>
                <a:cs typeface="Times New Roman" panose="02020603050405020304"/>
              </a:rPr>
              <a:t> </a:t>
            </a:r>
            <a:r>
              <a:rPr sz="900" dirty="0">
                <a:solidFill>
                  <a:srgbClr val="FF0000"/>
                </a:solidFill>
                <a:latin typeface="Times New Roman" panose="02020603050405020304"/>
                <a:cs typeface="Times New Roman" panose="02020603050405020304"/>
              </a:rPr>
              <a:t>Anh</a:t>
            </a:r>
            <a:r>
              <a:rPr sz="900" spc="-15" dirty="0">
                <a:solidFill>
                  <a:srgbClr val="FF0000"/>
                </a:solidFill>
                <a:latin typeface="Times New Roman" panose="02020603050405020304"/>
                <a:cs typeface="Times New Roman" panose="02020603050405020304"/>
              </a:rPr>
              <a:t> </a:t>
            </a:r>
            <a:r>
              <a:rPr sz="900" spc="-10" dirty="0">
                <a:solidFill>
                  <a:srgbClr val="FF0000"/>
                </a:solidFill>
                <a:latin typeface="Times New Roman" panose="02020603050405020304"/>
                <a:cs typeface="Times New Roman" panose="02020603050405020304"/>
              </a:rPr>
              <a:t>10000000</a:t>
            </a:r>
            <a:endParaRPr sz="900" dirty="0">
              <a:latin typeface="Times New Roman" panose="02020603050405020304"/>
              <a:cs typeface="Times New Roman" panose="02020603050405020304"/>
            </a:endParaRPr>
          </a:p>
        </p:txBody>
      </p:sp>
      <p:sp>
        <p:nvSpPr>
          <p:cNvPr id="31" name="object 13"/>
          <p:cNvSpPr/>
          <p:nvPr/>
        </p:nvSpPr>
        <p:spPr>
          <a:xfrm>
            <a:off x="3267075" y="3019425"/>
            <a:ext cx="647700" cy="95250"/>
          </a:xfrm>
          <a:custGeom>
            <a:avLst/>
            <a:gdLst/>
            <a:ahLst/>
            <a:cxnLst/>
            <a:rect l="l" t="t" r="r" b="b"/>
            <a:pathLst>
              <a:path w="647700" h="95250">
                <a:moveTo>
                  <a:pt x="647700" y="0"/>
                </a:moveTo>
                <a:lnTo>
                  <a:pt x="0" y="0"/>
                </a:lnTo>
                <a:lnTo>
                  <a:pt x="0" y="95250"/>
                </a:lnTo>
                <a:lnTo>
                  <a:pt x="647700" y="95250"/>
                </a:lnTo>
                <a:lnTo>
                  <a:pt x="647700" y="0"/>
                </a:lnTo>
                <a:close/>
              </a:path>
            </a:pathLst>
          </a:custGeom>
          <a:solidFill>
            <a:srgbClr val="FFFFFF"/>
          </a:solidFill>
        </p:spPr>
        <p:txBody>
          <a:bodyPr wrap="square" lIns="0" tIns="0" rIns="0" bIns="0" rtlCol="0"/>
          <a:lstStyle/>
          <a:p>
            <a:endParaRPr/>
          </a:p>
        </p:txBody>
      </p:sp>
      <p:sp>
        <p:nvSpPr>
          <p:cNvPr id="32" name="object 14"/>
          <p:cNvSpPr txBox="1"/>
          <p:nvPr/>
        </p:nvSpPr>
        <p:spPr>
          <a:xfrm>
            <a:off x="2666364" y="4651755"/>
            <a:ext cx="1352550" cy="457200"/>
          </a:xfrm>
          <a:prstGeom prst="rect">
            <a:avLst/>
          </a:prstGeom>
          <a:solidFill>
            <a:srgbClr val="FFFFFF"/>
          </a:solidFill>
        </p:spPr>
        <p:txBody>
          <a:bodyPr vert="horz" wrap="square" lIns="0" tIns="43180" rIns="0" bIns="0" rtlCol="0">
            <a:spAutoFit/>
          </a:bodyPr>
          <a:lstStyle/>
          <a:p>
            <a:pPr marL="325120">
              <a:lnSpc>
                <a:spcPct val="100000"/>
              </a:lnSpc>
              <a:spcBef>
                <a:spcPts val="340"/>
              </a:spcBef>
            </a:pPr>
            <a:r>
              <a:rPr sz="800" dirty="0">
                <a:solidFill>
                  <a:srgbClr val="FF0000"/>
                </a:solidFill>
                <a:latin typeface="Times New Roman" panose="02020603050405020304"/>
                <a:cs typeface="Times New Roman" panose="02020603050405020304"/>
              </a:rPr>
              <a:t>10,000,000</a:t>
            </a:r>
            <a:r>
              <a:rPr sz="800" spc="-25" dirty="0">
                <a:solidFill>
                  <a:srgbClr val="FF0000"/>
                </a:solidFill>
                <a:latin typeface="Times New Roman" panose="02020603050405020304"/>
                <a:cs typeface="Times New Roman" panose="02020603050405020304"/>
              </a:rPr>
              <a:t> VND</a:t>
            </a:r>
            <a:endParaRPr sz="800">
              <a:latin typeface="Times New Roman" panose="02020603050405020304"/>
              <a:cs typeface="Times New Roman" panose="02020603050405020304"/>
            </a:endParaRPr>
          </a:p>
          <a:p>
            <a:pPr marL="343535">
              <a:lnSpc>
                <a:spcPct val="100000"/>
              </a:lnSpc>
              <a:spcBef>
                <a:spcPts val="830"/>
              </a:spcBef>
            </a:pPr>
            <a:r>
              <a:rPr sz="800" i="1" dirty="0">
                <a:solidFill>
                  <a:srgbClr val="FF0000"/>
                </a:solidFill>
                <a:latin typeface="Times New Roman" panose="02020603050405020304"/>
                <a:cs typeface="Times New Roman" panose="02020603050405020304"/>
              </a:rPr>
              <a:t>Muời</a:t>
            </a:r>
            <a:r>
              <a:rPr sz="800" i="1" spc="-20" dirty="0">
                <a:solidFill>
                  <a:srgbClr val="FF0000"/>
                </a:solidFill>
                <a:latin typeface="Times New Roman" panose="02020603050405020304"/>
                <a:cs typeface="Times New Roman" panose="02020603050405020304"/>
              </a:rPr>
              <a:t> </a:t>
            </a:r>
            <a:r>
              <a:rPr sz="800" i="1" dirty="0">
                <a:solidFill>
                  <a:srgbClr val="FF0000"/>
                </a:solidFill>
                <a:latin typeface="Times New Roman" panose="02020603050405020304"/>
                <a:cs typeface="Times New Roman" panose="02020603050405020304"/>
              </a:rPr>
              <a:t>triệu</a:t>
            </a:r>
            <a:r>
              <a:rPr sz="800" i="1" spc="-15" dirty="0">
                <a:solidFill>
                  <a:srgbClr val="FF0000"/>
                </a:solidFill>
                <a:latin typeface="Times New Roman" panose="02020603050405020304"/>
                <a:cs typeface="Times New Roman" panose="02020603050405020304"/>
              </a:rPr>
              <a:t> </a:t>
            </a:r>
            <a:r>
              <a:rPr sz="800" i="1" spc="-20" dirty="0">
                <a:solidFill>
                  <a:srgbClr val="FF0000"/>
                </a:solidFill>
                <a:latin typeface="Times New Roman" panose="02020603050405020304"/>
                <a:cs typeface="Times New Roman" panose="02020603050405020304"/>
              </a:rPr>
              <a:t>đồng</a:t>
            </a:r>
            <a:endParaRPr sz="800">
              <a:latin typeface="Times New Roman" panose="02020603050405020304"/>
              <a:cs typeface="Times New Roman" panose="02020603050405020304"/>
            </a:endParaRPr>
          </a:p>
        </p:txBody>
      </p:sp>
      <p:sp>
        <p:nvSpPr>
          <p:cNvPr id="33" name="object 15"/>
          <p:cNvSpPr txBox="1"/>
          <p:nvPr/>
        </p:nvSpPr>
        <p:spPr>
          <a:xfrm>
            <a:off x="2610168" y="4066364"/>
            <a:ext cx="1637664" cy="286385"/>
          </a:xfrm>
          <a:prstGeom prst="rect">
            <a:avLst/>
          </a:prstGeom>
          <a:solidFill>
            <a:srgbClr val="FFFFFF"/>
          </a:solidFill>
        </p:spPr>
        <p:txBody>
          <a:bodyPr vert="horz" wrap="square" lIns="0" tIns="40640" rIns="0" bIns="0" rtlCol="0">
            <a:spAutoFit/>
          </a:bodyPr>
          <a:lstStyle/>
          <a:p>
            <a:pPr marL="12700">
              <a:lnSpc>
                <a:spcPct val="100000"/>
              </a:lnSpc>
              <a:spcBef>
                <a:spcPts val="100"/>
              </a:spcBef>
            </a:pPr>
            <a:r>
              <a:rPr lang="nl-NL" sz="800" dirty="0">
                <a:solidFill>
                  <a:srgbClr val="FF0000"/>
                </a:solidFill>
                <a:latin typeface="Times New Roman" panose="02020603050405020304"/>
                <a:cs typeface="Times New Roman" panose="02020603050405020304"/>
              </a:rPr>
              <a:t>Nguyen Van</a:t>
            </a:r>
            <a:r>
              <a:rPr lang="nl-NL" sz="800" spc="-5" dirty="0">
                <a:solidFill>
                  <a:srgbClr val="FF0000"/>
                </a:solidFill>
                <a:latin typeface="Times New Roman" panose="02020603050405020304"/>
                <a:cs typeface="Times New Roman" panose="02020603050405020304"/>
              </a:rPr>
              <a:t> </a:t>
            </a:r>
            <a:r>
              <a:rPr lang="nl-NL" sz="800" spc="-10" dirty="0">
                <a:solidFill>
                  <a:srgbClr val="FF0000"/>
                </a:solidFill>
                <a:latin typeface="Times New Roman" panose="02020603050405020304"/>
                <a:cs typeface="Times New Roman" panose="02020603050405020304"/>
              </a:rPr>
              <a:t>Anh_2415042133333_ HP0125</a:t>
            </a:r>
            <a:endParaRPr lang="en-US" altLang="nl-NL" sz="800" spc="-10" dirty="0">
              <a:solidFill>
                <a:srgbClr val="FF0000"/>
              </a:solidFill>
              <a:latin typeface="Times New Roman" panose="02020603050405020304"/>
              <a:cs typeface="Times New Roman" panose="02020603050405020304"/>
            </a:endParaRPr>
          </a:p>
        </p:txBody>
      </p:sp>
      <p:sp>
        <p:nvSpPr>
          <p:cNvPr id="34" name="object 16"/>
          <p:cNvSpPr/>
          <p:nvPr/>
        </p:nvSpPr>
        <p:spPr>
          <a:xfrm>
            <a:off x="3209925" y="5705221"/>
            <a:ext cx="803275" cy="247650"/>
          </a:xfrm>
          <a:custGeom>
            <a:avLst/>
            <a:gdLst/>
            <a:ahLst/>
            <a:cxnLst/>
            <a:rect l="l" t="t" r="r" b="b"/>
            <a:pathLst>
              <a:path w="803275" h="247650">
                <a:moveTo>
                  <a:pt x="0" y="247650"/>
                </a:moveTo>
                <a:lnTo>
                  <a:pt x="803275" y="247650"/>
                </a:lnTo>
                <a:lnTo>
                  <a:pt x="803275" y="0"/>
                </a:lnTo>
                <a:lnTo>
                  <a:pt x="0" y="0"/>
                </a:lnTo>
                <a:lnTo>
                  <a:pt x="0" y="247650"/>
                </a:lnTo>
                <a:close/>
              </a:path>
            </a:pathLst>
          </a:custGeom>
          <a:ln w="28575">
            <a:solidFill>
              <a:srgbClr val="FF0000"/>
            </a:solidFill>
          </a:ln>
        </p:spPr>
        <p:txBody>
          <a:bodyPr wrap="square" lIns="0" tIns="0" rIns="0" bIns="0" rtlCol="0"/>
          <a:lstStyle/>
          <a:p>
            <a:endParaRPr/>
          </a:p>
        </p:txBody>
      </p:sp>
      <p:sp>
        <p:nvSpPr>
          <p:cNvPr id="35" name="object 17"/>
          <p:cNvSpPr txBox="1"/>
          <p:nvPr/>
        </p:nvSpPr>
        <p:spPr>
          <a:xfrm>
            <a:off x="7658100" y="4181221"/>
            <a:ext cx="1336675" cy="287899"/>
          </a:xfrm>
          <a:prstGeom prst="rect">
            <a:avLst/>
          </a:prstGeom>
          <a:solidFill>
            <a:srgbClr val="FFFFFF"/>
          </a:solidFill>
        </p:spPr>
        <p:txBody>
          <a:bodyPr vert="horz" wrap="square" lIns="0" tIns="41275" rIns="0" bIns="0" rtlCol="0">
            <a:spAutoFit/>
          </a:bodyPr>
          <a:lstStyle/>
          <a:p>
            <a:pPr marL="12700">
              <a:lnSpc>
                <a:spcPct val="100000"/>
              </a:lnSpc>
              <a:spcBef>
                <a:spcPts val="100"/>
              </a:spcBef>
            </a:pPr>
            <a:r>
              <a:rPr lang="nl-NL" sz="800" dirty="0">
                <a:solidFill>
                  <a:srgbClr val="FF0000"/>
                </a:solidFill>
                <a:latin typeface="Times New Roman" panose="02020603050405020304"/>
                <a:cs typeface="Times New Roman" panose="02020603050405020304"/>
              </a:rPr>
              <a:t>Nguyen Van</a:t>
            </a:r>
            <a:r>
              <a:rPr lang="nl-NL" sz="800" spc="-5" dirty="0">
                <a:solidFill>
                  <a:srgbClr val="FF0000"/>
                </a:solidFill>
                <a:latin typeface="Times New Roman" panose="02020603050405020304"/>
                <a:cs typeface="Times New Roman" panose="02020603050405020304"/>
              </a:rPr>
              <a:t> </a:t>
            </a:r>
            <a:r>
              <a:rPr lang="nl-NL" sz="800" spc="-10" dirty="0">
                <a:solidFill>
                  <a:srgbClr val="FF0000"/>
                </a:solidFill>
                <a:latin typeface="Times New Roman" panose="02020603050405020304"/>
                <a:cs typeface="Times New Roman" panose="02020603050405020304"/>
              </a:rPr>
              <a:t>Anh_2415042133333_ HP0125</a:t>
            </a:r>
            <a:endParaRPr lang="en-US" altLang="nl-NL" sz="800" spc="-10" dirty="0">
              <a:solidFill>
                <a:srgbClr val="FF0000"/>
              </a:solidFill>
              <a:latin typeface="Times New Roman" panose="02020603050405020304"/>
              <a:cs typeface="Times New Roman" panose="02020603050405020304"/>
            </a:endParaRPr>
          </a:p>
        </p:txBody>
      </p:sp>
      <p:sp>
        <p:nvSpPr>
          <p:cNvPr id="36" name="TextBox 17"/>
          <p:cNvSpPr txBox="1"/>
          <p:nvPr/>
        </p:nvSpPr>
        <p:spPr>
          <a:xfrm>
            <a:off x="3251200" y="5748216"/>
            <a:ext cx="533400" cy="184666"/>
          </a:xfrm>
          <a:prstGeom prst="rect">
            <a:avLst/>
          </a:prstGeom>
          <a:solidFill>
            <a:schemeClr val="bg1"/>
          </a:solidFill>
        </p:spPr>
        <p:txBody>
          <a:bodyPr wrap="square" rtlCol="0">
            <a:spAutoFit/>
          </a:bodyPr>
          <a:lstStyle/>
          <a:p>
            <a:r>
              <a:rPr lang="en-US" sz="600" b="1" dirty="0"/>
              <a:t>SMS OTP</a:t>
            </a:r>
          </a:p>
        </p:txBody>
      </p:sp>
      <p:sp>
        <p:nvSpPr>
          <p:cNvPr id="37" name="Text Box 36"/>
          <p:cNvSpPr txBox="1"/>
          <p:nvPr/>
        </p:nvSpPr>
        <p:spPr>
          <a:xfrm>
            <a:off x="1183640" y="6905625"/>
            <a:ext cx="8539480" cy="460375"/>
          </a:xfrm>
          <a:prstGeom prst="rect">
            <a:avLst/>
          </a:prstGeom>
          <a:noFill/>
        </p:spPr>
        <p:txBody>
          <a:bodyPr wrap="square" rtlCol="0">
            <a:spAutoFit/>
          </a:bodyPr>
          <a:lstStyle/>
          <a:p>
            <a:r>
              <a:rPr lang="en-US" sz="1200" dirty="0" err="1">
                <a:latin typeface="Times New Roman" panose="02020603050405020304" pitchFamily="18" charset="0"/>
                <a:cs typeface="Times New Roman" panose="02020603050405020304" pitchFamily="18" charset="0"/>
              </a:rPr>
              <a:t>Lưu</a:t>
            </a:r>
            <a:r>
              <a:rPr lang="en-US" sz="1200" dirty="0">
                <a:latin typeface="Times New Roman" panose="02020603050405020304" pitchFamily="18" charset="0"/>
                <a:cs typeface="Times New Roman" panose="02020603050405020304" pitchFamily="18" charset="0"/>
              </a:rPr>
              <a:t> ý:</a:t>
            </a:r>
            <a:r>
              <a:rPr kumimoji="0" lang="en-US" sz="1200" b="0" i="0" u="none" strike="noStrike" kern="0" cap="none" spc="0" normalizeH="0" baseline="0" noProof="1">
                <a:latin typeface="Times New Roman" panose="02020603050405020304" pitchFamily="18" charset="0"/>
                <a:ea typeface="Arial" panose="020B0604020202020204" pitchFamily="34" charset="0"/>
                <a:cs typeface="Times New Roman" panose="02020603050405020304" pitchFamily="18" charset="0"/>
              </a:rPr>
              <a:t> </a:t>
            </a:r>
            <a:r>
              <a:rPr kumimoji="0" lang="en-US" sz="1200" b="0" i="0" u="none" strike="noStrike" kern="0" cap="none" spc="0" normalizeH="0" baseline="0" noProof="1">
                <a:latin typeface="Times New Roman" panose="02020603050405020304" pitchFamily="18" charset="0"/>
                <a:ea typeface="Arial" panose="020B0604020202020204" pitchFamily="34" charset="0"/>
                <a:cs typeface="Times New Roman" panose="02020603050405020304" pitchFamily="18" charset="0"/>
                <a:sym typeface="+mn-ea"/>
              </a:rPr>
              <a:t>Sau khi hiển thị màn hình thanh toán thành công, sinh viên chọn “thực hiện giao dịch mới” để thực hiện thanh toán cho khoản phí tiếp theo theo các bước tương tự như trên</a:t>
            </a:r>
          </a:p>
        </p:txBody>
      </p:sp>
      <p:sp>
        <p:nvSpPr>
          <p:cNvPr id="39" name="object 16"/>
          <p:cNvSpPr/>
          <p:nvPr/>
        </p:nvSpPr>
        <p:spPr>
          <a:xfrm>
            <a:off x="6435090" y="5932805"/>
            <a:ext cx="2545080" cy="370840"/>
          </a:xfrm>
          <a:custGeom>
            <a:avLst/>
            <a:gdLst/>
            <a:ahLst/>
            <a:cxnLst/>
            <a:rect l="l" t="t" r="r" b="b"/>
            <a:pathLst>
              <a:path w="803275" h="247650">
                <a:moveTo>
                  <a:pt x="0" y="247650"/>
                </a:moveTo>
                <a:lnTo>
                  <a:pt x="803275" y="247650"/>
                </a:lnTo>
                <a:lnTo>
                  <a:pt x="803275" y="0"/>
                </a:lnTo>
                <a:lnTo>
                  <a:pt x="0" y="0"/>
                </a:lnTo>
                <a:lnTo>
                  <a:pt x="0" y="247650"/>
                </a:lnTo>
                <a:close/>
              </a:path>
            </a:pathLst>
          </a:custGeom>
          <a:ln w="28575">
            <a:solidFill>
              <a:srgbClr val="FF0000"/>
            </a:solidFill>
          </a:ln>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 name="Slide Number Placeholder 41"/>
          <p:cNvSpPr>
            <a:spLocks noGrp="1"/>
          </p:cNvSpPr>
          <p:nvPr>
            <p:ph type="sldNum" sz="quarter" idx="7"/>
          </p:nvPr>
        </p:nvSpPr>
        <p:spPr/>
        <p:txBody>
          <a:bodyPr/>
          <a:lstStyle/>
          <a:p>
            <a:fld id="{B6F15528-21DE-4FAA-801E-634DDDAF4B2B}" type="slidenum">
              <a:rPr lang="en-US" smtClean="0"/>
              <a:t>4</a:t>
            </a:fld>
            <a:endParaRPr lang="en-US"/>
          </a:p>
        </p:txBody>
      </p:sp>
      <p:sp>
        <p:nvSpPr>
          <p:cNvPr id="37" name="object 2"/>
          <p:cNvSpPr txBox="1"/>
          <p:nvPr/>
        </p:nvSpPr>
        <p:spPr>
          <a:xfrm>
            <a:off x="847343" y="182016"/>
            <a:ext cx="8276337" cy="441146"/>
          </a:xfrm>
          <a:prstGeom prst="rect">
            <a:avLst/>
          </a:prstGeom>
        </p:spPr>
        <p:txBody>
          <a:bodyPr vert="horz" wrap="square" lIns="0" tIns="27940" rIns="0" bIns="0" rtlCol="0">
            <a:spAutoFit/>
          </a:bodyPr>
          <a:lstStyle/>
          <a:p>
            <a:pPr marL="12700">
              <a:lnSpc>
                <a:spcPct val="100000"/>
              </a:lnSpc>
              <a:spcBef>
                <a:spcPts val="220"/>
              </a:spcBef>
            </a:pPr>
            <a:r>
              <a:rPr sz="1300" b="1" dirty="0">
                <a:latin typeface="Times New Roman" panose="02020603050405020304"/>
                <a:cs typeface="Times New Roman" panose="02020603050405020304"/>
              </a:rPr>
              <a:t>2.</a:t>
            </a:r>
            <a:r>
              <a:rPr sz="1300" b="1" spc="46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Nộp</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học</a:t>
            </a:r>
            <a:r>
              <a:rPr sz="1300" b="1" spc="-1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phí</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trên</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kênh</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giao</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dịch</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điện</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tử</a:t>
            </a:r>
            <a:r>
              <a:rPr sz="1300" b="1" spc="-1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của</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các</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ngân</a:t>
            </a:r>
            <a:r>
              <a:rPr sz="1300" b="1" spc="-20" dirty="0">
                <a:latin typeface="Times New Roman" panose="02020603050405020304"/>
                <a:cs typeface="Times New Roman" panose="02020603050405020304"/>
              </a:rPr>
              <a:t> </a:t>
            </a:r>
            <a:r>
              <a:rPr sz="1300" b="1" dirty="0" err="1">
                <a:latin typeface="Times New Roman" panose="02020603050405020304"/>
                <a:cs typeface="Times New Roman" panose="02020603050405020304"/>
              </a:rPr>
              <a:t>hàng</a:t>
            </a:r>
            <a:r>
              <a:rPr sz="1300" b="1" spc="-15" dirty="0">
                <a:latin typeface="Times New Roman" panose="02020603050405020304"/>
                <a:cs typeface="Times New Roman" panose="02020603050405020304"/>
              </a:rPr>
              <a:t> </a:t>
            </a:r>
            <a:r>
              <a:rPr sz="1300" b="1" spc="-20" dirty="0" err="1">
                <a:latin typeface="Times New Roman" panose="02020603050405020304"/>
                <a:cs typeface="Times New Roman" panose="02020603050405020304"/>
              </a:rPr>
              <a:t>khác</a:t>
            </a:r>
            <a:r>
              <a:rPr lang="en-US" sz="1300" b="1" spc="-20" dirty="0">
                <a:latin typeface="Times New Roman" panose="02020603050405020304"/>
                <a:cs typeface="Times New Roman" panose="02020603050405020304"/>
              </a:rPr>
              <a:t> (</a:t>
            </a:r>
            <a:r>
              <a:rPr lang="en-US" sz="1300" b="1" spc="-20" dirty="0" err="1">
                <a:latin typeface="Times New Roman" panose="02020603050405020304"/>
                <a:cs typeface="Times New Roman" panose="02020603050405020304"/>
              </a:rPr>
              <a:t>chọn</a:t>
            </a:r>
            <a:r>
              <a:rPr lang="en-US" sz="1300" b="1" spc="-20" dirty="0">
                <a:latin typeface="Times New Roman" panose="02020603050405020304"/>
                <a:cs typeface="Times New Roman" panose="02020603050405020304"/>
              </a:rPr>
              <a:t> </a:t>
            </a:r>
            <a:r>
              <a:rPr lang="en-US" sz="1300" b="1" spc="-20" dirty="0" err="1">
                <a:latin typeface="Times New Roman" panose="02020603050405020304"/>
                <a:cs typeface="Times New Roman" panose="02020603050405020304"/>
              </a:rPr>
              <a:t>chuyển</a:t>
            </a:r>
            <a:r>
              <a:rPr lang="en-US" sz="1300" b="1" spc="-20" dirty="0">
                <a:latin typeface="Times New Roman" panose="02020603050405020304"/>
                <a:cs typeface="Times New Roman" panose="02020603050405020304"/>
              </a:rPr>
              <a:t> </a:t>
            </a:r>
            <a:r>
              <a:rPr lang="en-US" sz="1300" b="1" spc="-20" dirty="0" err="1">
                <a:latin typeface="Times New Roman" panose="02020603050405020304"/>
                <a:cs typeface="Times New Roman" panose="02020603050405020304"/>
              </a:rPr>
              <a:t>tiền</a:t>
            </a:r>
            <a:r>
              <a:rPr lang="en-US" sz="1300" b="1" spc="-20" dirty="0">
                <a:latin typeface="Times New Roman" panose="02020603050405020304"/>
                <a:cs typeface="Times New Roman" panose="02020603050405020304"/>
              </a:rPr>
              <a:t> </a:t>
            </a:r>
            <a:r>
              <a:rPr lang="en-US" sz="1300" b="1" spc="-20" dirty="0" err="1">
                <a:latin typeface="Times New Roman" panose="02020603050405020304"/>
                <a:cs typeface="Times New Roman" panose="02020603050405020304"/>
              </a:rPr>
              <a:t>nhanh</a:t>
            </a:r>
            <a:r>
              <a:rPr lang="en-US" sz="1300" b="1" spc="-20" dirty="0">
                <a:latin typeface="Times New Roman" panose="02020603050405020304"/>
                <a:cs typeface="Times New Roman" panose="02020603050405020304"/>
              </a:rPr>
              <a:t> </a:t>
            </a:r>
            <a:r>
              <a:rPr lang="en-US" sz="1300" b="1" spc="-20" dirty="0" err="1">
                <a:latin typeface="Times New Roman" panose="02020603050405020304"/>
                <a:cs typeface="Times New Roman" panose="02020603050405020304"/>
              </a:rPr>
              <a:t>hoặc</a:t>
            </a:r>
            <a:r>
              <a:rPr lang="en-US" sz="1300" b="1" spc="-20" dirty="0">
                <a:latin typeface="Times New Roman" panose="02020603050405020304"/>
                <a:cs typeface="Times New Roman" panose="02020603050405020304"/>
              </a:rPr>
              <a:t> </a:t>
            </a:r>
            <a:r>
              <a:rPr lang="en-US" sz="1300" b="1" spc="-20" dirty="0" err="1">
                <a:latin typeface="Times New Roman" panose="02020603050405020304"/>
                <a:cs typeface="Times New Roman" panose="02020603050405020304"/>
              </a:rPr>
              <a:t>quét</a:t>
            </a:r>
            <a:r>
              <a:rPr lang="en-US" sz="1300" b="1" spc="-20" dirty="0">
                <a:latin typeface="Times New Roman" panose="02020603050405020304"/>
                <a:cs typeface="Times New Roman" panose="02020603050405020304"/>
              </a:rPr>
              <a:t> </a:t>
            </a:r>
            <a:r>
              <a:rPr lang="en-US" sz="1300" b="1" spc="-20" dirty="0" err="1">
                <a:latin typeface="Times New Roman" panose="02020603050405020304"/>
                <a:cs typeface="Times New Roman" panose="02020603050405020304"/>
              </a:rPr>
              <a:t>QRcode</a:t>
            </a:r>
            <a:r>
              <a:rPr lang="en-US" sz="1300" b="1" spc="-20" dirty="0">
                <a:latin typeface="Times New Roman" panose="02020603050405020304"/>
                <a:cs typeface="Times New Roman" panose="02020603050405020304"/>
              </a:rPr>
              <a:t>)</a:t>
            </a:r>
            <a:endParaRPr sz="1300" dirty="0">
              <a:latin typeface="Times New Roman" panose="02020603050405020304"/>
              <a:cs typeface="Times New Roman" panose="02020603050405020304"/>
            </a:endParaRPr>
          </a:p>
          <a:p>
            <a:pPr marL="2039620">
              <a:lnSpc>
                <a:spcPct val="100000"/>
              </a:lnSpc>
              <a:spcBef>
                <a:spcPts val="120"/>
              </a:spcBef>
            </a:pPr>
            <a:r>
              <a:rPr sz="1300" dirty="0">
                <a:latin typeface="Times New Roman" panose="02020603050405020304"/>
                <a:cs typeface="Times New Roman" panose="02020603050405020304"/>
              </a:rPr>
              <a:t>Thông</a:t>
            </a:r>
            <a:r>
              <a:rPr sz="1300" spc="-25" dirty="0">
                <a:latin typeface="Times New Roman" panose="02020603050405020304"/>
                <a:cs typeface="Times New Roman" panose="02020603050405020304"/>
              </a:rPr>
              <a:t> </a:t>
            </a:r>
            <a:r>
              <a:rPr sz="1300" dirty="0">
                <a:latin typeface="Times New Roman" panose="02020603050405020304"/>
                <a:cs typeface="Times New Roman" panose="02020603050405020304"/>
              </a:rPr>
              <a:t>tin</a:t>
            </a:r>
            <a:r>
              <a:rPr sz="1300" spc="-15" dirty="0">
                <a:latin typeface="Times New Roman" panose="02020603050405020304"/>
                <a:cs typeface="Times New Roman" panose="02020603050405020304"/>
              </a:rPr>
              <a:t> </a:t>
            </a:r>
            <a:r>
              <a:rPr sz="1300" dirty="0">
                <a:latin typeface="Times New Roman" panose="02020603050405020304"/>
                <a:cs typeface="Times New Roman" panose="02020603050405020304"/>
              </a:rPr>
              <a:t>giao</a:t>
            </a:r>
            <a:r>
              <a:rPr sz="1300" spc="-20" dirty="0">
                <a:latin typeface="Times New Roman" panose="02020603050405020304"/>
                <a:cs typeface="Times New Roman" panose="02020603050405020304"/>
              </a:rPr>
              <a:t> </a:t>
            </a:r>
            <a:r>
              <a:rPr sz="1300" dirty="0">
                <a:latin typeface="Times New Roman" panose="02020603050405020304"/>
                <a:cs typeface="Times New Roman" panose="02020603050405020304"/>
              </a:rPr>
              <a:t>dịch</a:t>
            </a:r>
            <a:r>
              <a:rPr sz="1300" spc="-20" dirty="0">
                <a:latin typeface="Times New Roman" panose="02020603050405020304"/>
                <a:cs typeface="Times New Roman" panose="02020603050405020304"/>
              </a:rPr>
              <a:t> </a:t>
            </a:r>
            <a:r>
              <a:rPr sz="1300" dirty="0">
                <a:latin typeface="Times New Roman" panose="02020603050405020304"/>
                <a:cs typeface="Times New Roman" panose="02020603050405020304"/>
              </a:rPr>
              <a:t>cần</a:t>
            </a:r>
            <a:r>
              <a:rPr sz="1300" spc="-25" dirty="0">
                <a:latin typeface="Times New Roman" panose="02020603050405020304"/>
                <a:cs typeface="Times New Roman" panose="02020603050405020304"/>
              </a:rPr>
              <a:t> </a:t>
            </a:r>
            <a:r>
              <a:rPr sz="1300" dirty="0">
                <a:latin typeface="Times New Roman" panose="02020603050405020304"/>
                <a:cs typeface="Times New Roman" panose="02020603050405020304"/>
              </a:rPr>
              <a:t>nhập</a:t>
            </a:r>
            <a:r>
              <a:rPr sz="1300" spc="-20" dirty="0">
                <a:latin typeface="Times New Roman" panose="02020603050405020304"/>
                <a:cs typeface="Times New Roman" panose="02020603050405020304"/>
              </a:rPr>
              <a:t> </a:t>
            </a:r>
            <a:r>
              <a:rPr sz="1300" dirty="0">
                <a:latin typeface="Times New Roman" panose="02020603050405020304"/>
                <a:cs typeface="Times New Roman" panose="02020603050405020304"/>
              </a:rPr>
              <a:t>tại</a:t>
            </a:r>
            <a:r>
              <a:rPr sz="1300" spc="-10" dirty="0">
                <a:latin typeface="Times New Roman" panose="02020603050405020304"/>
                <a:cs typeface="Times New Roman" panose="02020603050405020304"/>
              </a:rPr>
              <a:t> </a:t>
            </a:r>
            <a:r>
              <a:rPr sz="1300" u="sng" dirty="0">
                <a:uFill>
                  <a:solidFill>
                    <a:srgbClr val="000000"/>
                  </a:solidFill>
                </a:uFill>
                <a:latin typeface="Times New Roman" panose="02020603050405020304"/>
                <a:cs typeface="Times New Roman" panose="02020603050405020304"/>
              </a:rPr>
              <a:t>KÊNH</a:t>
            </a:r>
            <a:r>
              <a:rPr sz="1300" u="sng" spc="-10" dirty="0">
                <a:uFill>
                  <a:solidFill>
                    <a:srgbClr val="000000"/>
                  </a:solidFill>
                </a:uFill>
                <a:latin typeface="Times New Roman" panose="02020603050405020304"/>
                <a:cs typeface="Times New Roman" panose="02020603050405020304"/>
              </a:rPr>
              <a:t> </a:t>
            </a:r>
            <a:r>
              <a:rPr sz="1300" u="sng" dirty="0">
                <a:uFill>
                  <a:solidFill>
                    <a:srgbClr val="000000"/>
                  </a:solidFill>
                </a:uFill>
                <a:latin typeface="Times New Roman" panose="02020603050405020304"/>
                <a:cs typeface="Times New Roman" panose="02020603050405020304"/>
              </a:rPr>
              <a:t>ĐIỆN</a:t>
            </a:r>
            <a:r>
              <a:rPr sz="1300" u="sng" spc="-20" dirty="0">
                <a:uFill>
                  <a:solidFill>
                    <a:srgbClr val="000000"/>
                  </a:solidFill>
                </a:uFill>
                <a:latin typeface="Times New Roman" panose="02020603050405020304"/>
                <a:cs typeface="Times New Roman" panose="02020603050405020304"/>
              </a:rPr>
              <a:t> </a:t>
            </a:r>
            <a:r>
              <a:rPr sz="1300" u="sng" dirty="0">
                <a:uFill>
                  <a:solidFill>
                    <a:srgbClr val="000000"/>
                  </a:solidFill>
                </a:uFill>
                <a:latin typeface="Times New Roman" panose="02020603050405020304"/>
                <a:cs typeface="Times New Roman" panose="02020603050405020304"/>
              </a:rPr>
              <a:t>TỬ</a:t>
            </a:r>
            <a:r>
              <a:rPr sz="1300" u="sng" spc="-20" dirty="0">
                <a:uFill>
                  <a:solidFill>
                    <a:srgbClr val="000000"/>
                  </a:solidFill>
                </a:uFill>
                <a:latin typeface="Times New Roman" panose="02020603050405020304"/>
                <a:cs typeface="Times New Roman" panose="02020603050405020304"/>
              </a:rPr>
              <a:t> </a:t>
            </a:r>
            <a:r>
              <a:rPr sz="1300" u="sng" dirty="0">
                <a:uFill>
                  <a:solidFill>
                    <a:srgbClr val="000000"/>
                  </a:solidFill>
                </a:uFill>
                <a:latin typeface="Times New Roman" panose="02020603050405020304"/>
                <a:cs typeface="Times New Roman" panose="02020603050405020304"/>
              </a:rPr>
              <a:t>của</a:t>
            </a:r>
            <a:r>
              <a:rPr sz="1300" u="sng" spc="-20" dirty="0">
                <a:uFill>
                  <a:solidFill>
                    <a:srgbClr val="000000"/>
                  </a:solidFill>
                </a:uFill>
                <a:latin typeface="Times New Roman" panose="02020603050405020304"/>
                <a:cs typeface="Times New Roman" panose="02020603050405020304"/>
              </a:rPr>
              <a:t> </a:t>
            </a:r>
            <a:r>
              <a:rPr sz="1300" u="sng" dirty="0">
                <a:uFill>
                  <a:solidFill>
                    <a:srgbClr val="000000"/>
                  </a:solidFill>
                </a:uFill>
                <a:latin typeface="Times New Roman" panose="02020603050405020304"/>
                <a:cs typeface="Times New Roman" panose="02020603050405020304"/>
              </a:rPr>
              <a:t>các</a:t>
            </a:r>
            <a:r>
              <a:rPr sz="1300" u="sng" spc="-10" dirty="0">
                <a:uFill>
                  <a:solidFill>
                    <a:srgbClr val="000000"/>
                  </a:solidFill>
                </a:uFill>
                <a:latin typeface="Times New Roman" panose="02020603050405020304"/>
                <a:cs typeface="Times New Roman" panose="02020603050405020304"/>
              </a:rPr>
              <a:t> </a:t>
            </a:r>
            <a:r>
              <a:rPr sz="1300" u="sng" dirty="0">
                <a:uFill>
                  <a:solidFill>
                    <a:srgbClr val="000000"/>
                  </a:solidFill>
                </a:uFill>
                <a:latin typeface="Times New Roman" panose="02020603050405020304"/>
                <a:cs typeface="Times New Roman" panose="02020603050405020304"/>
              </a:rPr>
              <a:t>Ngân</a:t>
            </a:r>
            <a:r>
              <a:rPr sz="1300" u="sng" spc="-15" dirty="0">
                <a:uFill>
                  <a:solidFill>
                    <a:srgbClr val="000000"/>
                  </a:solidFill>
                </a:uFill>
                <a:latin typeface="Times New Roman" panose="02020603050405020304"/>
                <a:cs typeface="Times New Roman" panose="02020603050405020304"/>
              </a:rPr>
              <a:t> </a:t>
            </a:r>
            <a:r>
              <a:rPr sz="1300" u="sng" dirty="0">
                <a:uFill>
                  <a:solidFill>
                    <a:srgbClr val="000000"/>
                  </a:solidFill>
                </a:uFill>
                <a:latin typeface="Times New Roman" panose="02020603050405020304"/>
                <a:cs typeface="Times New Roman" panose="02020603050405020304"/>
              </a:rPr>
              <a:t>hàng</a:t>
            </a:r>
            <a:r>
              <a:rPr sz="1300" u="sng" spc="-25" dirty="0">
                <a:uFill>
                  <a:solidFill>
                    <a:srgbClr val="000000"/>
                  </a:solidFill>
                </a:uFill>
                <a:latin typeface="Times New Roman" panose="02020603050405020304"/>
                <a:cs typeface="Times New Roman" panose="02020603050405020304"/>
              </a:rPr>
              <a:t> </a:t>
            </a:r>
            <a:r>
              <a:rPr sz="1300" u="sng" spc="-20" dirty="0">
                <a:uFill>
                  <a:solidFill>
                    <a:srgbClr val="000000"/>
                  </a:solidFill>
                </a:uFill>
                <a:latin typeface="Times New Roman" panose="02020603050405020304"/>
                <a:cs typeface="Times New Roman" panose="02020603050405020304"/>
              </a:rPr>
              <a:t>khác</a:t>
            </a:r>
            <a:endParaRPr sz="1300" dirty="0">
              <a:latin typeface="Times New Roman" panose="02020603050405020304"/>
              <a:cs typeface="Times New Roman" panose="02020603050405020304"/>
            </a:endParaRPr>
          </a:p>
        </p:txBody>
      </p:sp>
      <p:grpSp>
        <p:nvGrpSpPr>
          <p:cNvPr id="38" name="object 3"/>
          <p:cNvGrpSpPr/>
          <p:nvPr/>
        </p:nvGrpSpPr>
        <p:grpSpPr>
          <a:xfrm>
            <a:off x="1088390" y="876274"/>
            <a:ext cx="3061970" cy="4953000"/>
            <a:chOff x="1197610" y="1569694"/>
            <a:chExt cx="3061970" cy="4953000"/>
          </a:xfrm>
        </p:grpSpPr>
        <p:pic>
          <p:nvPicPr>
            <p:cNvPr id="39" name="object 4"/>
            <p:cNvPicPr/>
            <p:nvPr/>
          </p:nvPicPr>
          <p:blipFill>
            <a:blip r:embed="rId2" cstate="print"/>
            <a:stretch>
              <a:fillRect/>
            </a:stretch>
          </p:blipFill>
          <p:spPr>
            <a:xfrm>
              <a:off x="1197610" y="1569694"/>
              <a:ext cx="3061969" cy="4952381"/>
            </a:xfrm>
            <a:prstGeom prst="rect">
              <a:avLst/>
            </a:prstGeom>
          </p:spPr>
        </p:pic>
        <p:sp>
          <p:nvSpPr>
            <p:cNvPr id="40" name="object 5"/>
            <p:cNvSpPr/>
            <p:nvPr/>
          </p:nvSpPr>
          <p:spPr>
            <a:xfrm>
              <a:off x="1359535" y="3561969"/>
              <a:ext cx="1263650" cy="222250"/>
            </a:xfrm>
            <a:custGeom>
              <a:avLst/>
              <a:gdLst/>
              <a:ahLst/>
              <a:cxnLst/>
              <a:rect l="l" t="t" r="r" b="b"/>
              <a:pathLst>
                <a:path w="1263650" h="222250">
                  <a:moveTo>
                    <a:pt x="1263650" y="0"/>
                  </a:moveTo>
                  <a:lnTo>
                    <a:pt x="0" y="0"/>
                  </a:lnTo>
                  <a:lnTo>
                    <a:pt x="0" y="222250"/>
                  </a:lnTo>
                  <a:lnTo>
                    <a:pt x="1263650" y="222250"/>
                  </a:lnTo>
                  <a:lnTo>
                    <a:pt x="1263650" y="0"/>
                  </a:lnTo>
                  <a:close/>
                </a:path>
              </a:pathLst>
            </a:custGeom>
            <a:solidFill>
              <a:srgbClr val="FFFFFF"/>
            </a:solidFill>
          </p:spPr>
          <p:txBody>
            <a:bodyPr wrap="square" lIns="0" tIns="0" rIns="0" bIns="0" rtlCol="0"/>
            <a:lstStyle/>
            <a:p>
              <a:endParaRPr/>
            </a:p>
          </p:txBody>
        </p:sp>
      </p:grpSp>
      <p:sp>
        <p:nvSpPr>
          <p:cNvPr id="43" name="object 6"/>
          <p:cNvSpPr txBox="1"/>
          <p:nvPr/>
        </p:nvSpPr>
        <p:spPr>
          <a:xfrm>
            <a:off x="4577588" y="1116622"/>
            <a:ext cx="2528570" cy="291465"/>
          </a:xfrm>
          <a:prstGeom prst="rect">
            <a:avLst/>
          </a:prstGeom>
          <a:ln w="12700">
            <a:solidFill>
              <a:srgbClr val="6FAC46"/>
            </a:solidFill>
          </a:ln>
        </p:spPr>
        <p:txBody>
          <a:bodyPr vert="horz" wrap="square" lIns="0" tIns="40005" rIns="0" bIns="0" rtlCol="0">
            <a:spAutoFit/>
          </a:bodyPr>
          <a:lstStyle/>
          <a:p>
            <a:pPr marL="99060">
              <a:lnSpc>
                <a:spcPct val="100000"/>
              </a:lnSpc>
              <a:spcBef>
                <a:spcPts val="315"/>
              </a:spcBef>
            </a:pPr>
            <a:r>
              <a:rPr sz="1200" b="1" dirty="0">
                <a:latin typeface="Times New Roman" panose="02020603050405020304"/>
                <a:cs typeface="Times New Roman" panose="02020603050405020304"/>
              </a:rPr>
              <a:t>1.</a:t>
            </a:r>
            <a:r>
              <a:rPr sz="1200" b="1" spc="-1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Chọn</a:t>
            </a:r>
            <a:r>
              <a:rPr sz="1200" b="1" spc="-10"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loại</a:t>
            </a:r>
            <a:r>
              <a:rPr sz="1200" b="1" spc="-10"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hình</a:t>
            </a:r>
            <a:r>
              <a:rPr sz="1200" b="1" spc="-10"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chuyển</a:t>
            </a:r>
            <a:r>
              <a:rPr sz="1200" b="1" spc="-10" dirty="0">
                <a:latin typeface="Times New Roman" panose="02020603050405020304"/>
                <a:cs typeface="Times New Roman" panose="02020603050405020304"/>
              </a:rPr>
              <a:t> </a:t>
            </a:r>
            <a:r>
              <a:rPr sz="1200" b="1" spc="-20" dirty="0">
                <a:latin typeface="Times New Roman" panose="02020603050405020304"/>
                <a:cs typeface="Times New Roman" panose="02020603050405020304"/>
              </a:rPr>
              <a:t>tiền:</a:t>
            </a:r>
            <a:endParaRPr sz="1200">
              <a:latin typeface="Times New Roman" panose="02020603050405020304"/>
              <a:cs typeface="Times New Roman" panose="02020603050405020304"/>
            </a:endParaRPr>
          </a:p>
        </p:txBody>
      </p:sp>
      <p:sp>
        <p:nvSpPr>
          <p:cNvPr id="44" name="object 7"/>
          <p:cNvSpPr txBox="1"/>
          <p:nvPr/>
        </p:nvSpPr>
        <p:spPr>
          <a:xfrm>
            <a:off x="4567555" y="1805571"/>
            <a:ext cx="2536190" cy="325120"/>
          </a:xfrm>
          <a:prstGeom prst="rect">
            <a:avLst/>
          </a:prstGeom>
          <a:ln w="12700">
            <a:solidFill>
              <a:srgbClr val="6FAC46"/>
            </a:solidFill>
          </a:ln>
        </p:spPr>
        <p:txBody>
          <a:bodyPr vert="horz" wrap="square" lIns="0" tIns="40640" rIns="0" bIns="0" rtlCol="0">
            <a:spAutoFit/>
          </a:bodyPr>
          <a:lstStyle/>
          <a:p>
            <a:pPr marL="98425">
              <a:lnSpc>
                <a:spcPct val="100000"/>
              </a:lnSpc>
              <a:spcBef>
                <a:spcPts val="320"/>
              </a:spcBef>
            </a:pPr>
            <a:r>
              <a:rPr sz="1200" b="1" dirty="0">
                <a:latin typeface="Times New Roman" panose="02020603050405020304"/>
                <a:cs typeface="Times New Roman" panose="02020603050405020304"/>
              </a:rPr>
              <a:t>2.</a:t>
            </a:r>
            <a:r>
              <a:rPr sz="1200" b="1" spc="-1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Chọn</a:t>
            </a:r>
            <a:r>
              <a:rPr sz="1200" b="1" spc="-10"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Tài</a:t>
            </a:r>
            <a:r>
              <a:rPr sz="1200" b="1" spc="-10"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khoản</a:t>
            </a:r>
            <a:r>
              <a:rPr sz="1200" b="1" spc="-1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Trích</a:t>
            </a:r>
            <a:r>
              <a:rPr sz="1200" b="1" spc="-10" dirty="0">
                <a:latin typeface="Times New Roman" panose="02020603050405020304"/>
                <a:cs typeface="Times New Roman" panose="02020603050405020304"/>
              </a:rPr>
              <a:t> </a:t>
            </a:r>
            <a:r>
              <a:rPr sz="1200" b="1" spc="-25" dirty="0">
                <a:latin typeface="Times New Roman" panose="02020603050405020304"/>
                <a:cs typeface="Times New Roman" panose="02020603050405020304"/>
              </a:rPr>
              <a:t>Nợ</a:t>
            </a:r>
            <a:endParaRPr sz="1200">
              <a:latin typeface="Times New Roman" panose="02020603050405020304"/>
              <a:cs typeface="Times New Roman" panose="02020603050405020304"/>
            </a:endParaRPr>
          </a:p>
        </p:txBody>
      </p:sp>
      <p:sp>
        <p:nvSpPr>
          <p:cNvPr id="45" name="object 8"/>
          <p:cNvSpPr txBox="1"/>
          <p:nvPr/>
        </p:nvSpPr>
        <p:spPr>
          <a:xfrm>
            <a:off x="4567935" y="3016212"/>
            <a:ext cx="2527935" cy="570669"/>
          </a:xfrm>
          <a:prstGeom prst="rect">
            <a:avLst/>
          </a:prstGeom>
          <a:ln w="12700">
            <a:solidFill>
              <a:srgbClr val="6FAC46"/>
            </a:solidFill>
          </a:ln>
        </p:spPr>
        <p:txBody>
          <a:bodyPr vert="horz" wrap="square" lIns="0" tIns="97790" rIns="0" bIns="0" rtlCol="0">
            <a:spAutoFit/>
          </a:bodyPr>
          <a:lstStyle/>
          <a:p>
            <a:pPr marL="97790">
              <a:lnSpc>
                <a:spcPct val="100000"/>
              </a:lnSpc>
              <a:spcBef>
                <a:spcPts val="770"/>
              </a:spcBef>
            </a:pPr>
            <a:r>
              <a:rPr sz="1200" b="1" dirty="0">
                <a:latin typeface="Times New Roman" panose="02020603050405020304"/>
                <a:cs typeface="Times New Roman" panose="02020603050405020304"/>
              </a:rPr>
              <a:t>4.</a:t>
            </a:r>
            <a:r>
              <a:rPr sz="1200" b="1" spc="-25"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Tên</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người</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thụ</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hưởng</a:t>
            </a:r>
            <a:endParaRPr lang="en-US" sz="1200" b="1" dirty="0">
              <a:latin typeface="Times New Roman" panose="02020603050405020304"/>
              <a:cs typeface="Times New Roman" panose="02020603050405020304"/>
            </a:endParaRPr>
          </a:p>
          <a:p>
            <a:pPr marL="97790">
              <a:lnSpc>
                <a:spcPct val="100000"/>
              </a:lnSpc>
              <a:spcBef>
                <a:spcPts val="770"/>
              </a:spcBef>
            </a:pPr>
            <a:endParaRPr sz="1200" dirty="0">
              <a:latin typeface="Times New Roman" panose="02020603050405020304"/>
              <a:cs typeface="Times New Roman" panose="02020603050405020304"/>
            </a:endParaRPr>
          </a:p>
        </p:txBody>
      </p:sp>
      <p:sp>
        <p:nvSpPr>
          <p:cNvPr id="46" name="object 9"/>
          <p:cNvSpPr txBox="1"/>
          <p:nvPr/>
        </p:nvSpPr>
        <p:spPr>
          <a:xfrm>
            <a:off x="4567555" y="3708844"/>
            <a:ext cx="2536190" cy="516890"/>
          </a:xfrm>
          <a:prstGeom prst="rect">
            <a:avLst/>
          </a:prstGeom>
          <a:ln w="12700">
            <a:solidFill>
              <a:srgbClr val="6FAC46"/>
            </a:solidFill>
          </a:ln>
        </p:spPr>
        <p:txBody>
          <a:bodyPr vert="horz" wrap="square" lIns="0" tIns="38100" rIns="0" bIns="0" rtlCol="0">
            <a:spAutoFit/>
          </a:bodyPr>
          <a:lstStyle/>
          <a:p>
            <a:pPr marL="98425" marR="431165">
              <a:lnSpc>
                <a:spcPct val="102000"/>
              </a:lnSpc>
              <a:spcBef>
                <a:spcPts val="300"/>
              </a:spcBef>
            </a:pPr>
            <a:r>
              <a:rPr sz="1200" b="1" dirty="0">
                <a:latin typeface="Times New Roman" panose="02020603050405020304"/>
                <a:cs typeface="Times New Roman" panose="02020603050405020304"/>
              </a:rPr>
              <a:t>5.</a:t>
            </a:r>
            <a:r>
              <a:rPr sz="1200" b="1" spc="-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Nhập</a:t>
            </a:r>
            <a:r>
              <a:rPr sz="1200" b="1" spc="-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ngân</a:t>
            </a:r>
            <a:r>
              <a:rPr sz="1200" b="1" spc="-10"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hàng</a:t>
            </a:r>
            <a:r>
              <a:rPr sz="1200" b="1" spc="-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thụ</a:t>
            </a:r>
            <a:r>
              <a:rPr sz="1200" b="1" spc="-10" dirty="0">
                <a:latin typeface="Times New Roman" panose="02020603050405020304"/>
                <a:cs typeface="Times New Roman" panose="02020603050405020304"/>
              </a:rPr>
              <a:t> hưởng: Vietcombank</a:t>
            </a:r>
            <a:endParaRPr sz="1200" dirty="0">
              <a:latin typeface="Times New Roman" panose="02020603050405020304"/>
              <a:cs typeface="Times New Roman" panose="02020603050405020304"/>
            </a:endParaRPr>
          </a:p>
        </p:txBody>
      </p:sp>
      <p:sp>
        <p:nvSpPr>
          <p:cNvPr id="47" name="object 10"/>
          <p:cNvSpPr txBox="1"/>
          <p:nvPr/>
        </p:nvSpPr>
        <p:spPr>
          <a:xfrm>
            <a:off x="4575175" y="4386834"/>
            <a:ext cx="2527935" cy="421269"/>
          </a:xfrm>
          <a:prstGeom prst="rect">
            <a:avLst/>
          </a:prstGeom>
          <a:ln w="12700">
            <a:solidFill>
              <a:srgbClr val="6FAC46"/>
            </a:solidFill>
          </a:ln>
        </p:spPr>
        <p:txBody>
          <a:bodyPr vert="horz" wrap="square" lIns="0" tIns="51435" rIns="0" bIns="0" rtlCol="0">
            <a:spAutoFit/>
          </a:bodyPr>
          <a:lstStyle/>
          <a:p>
            <a:pPr marL="98425">
              <a:lnSpc>
                <a:spcPct val="100000"/>
              </a:lnSpc>
              <a:spcBef>
                <a:spcPts val="405"/>
              </a:spcBef>
            </a:pPr>
            <a:r>
              <a:rPr sz="1200" b="1" dirty="0">
                <a:latin typeface="Times New Roman" panose="02020603050405020304"/>
                <a:cs typeface="Times New Roman" panose="02020603050405020304"/>
              </a:rPr>
              <a:t>6.</a:t>
            </a:r>
            <a:r>
              <a:rPr sz="1200" b="1" spc="-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Nhập</a:t>
            </a:r>
            <a:r>
              <a:rPr sz="1200" b="1" spc="-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số</a:t>
            </a:r>
            <a:r>
              <a:rPr sz="1200" b="1" spc="-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tiền</a:t>
            </a:r>
            <a:r>
              <a:rPr sz="1200" b="1" spc="-5" dirty="0">
                <a:latin typeface="Times New Roman" panose="02020603050405020304"/>
                <a:cs typeface="Times New Roman" panose="02020603050405020304"/>
              </a:rPr>
              <a:t> </a:t>
            </a:r>
            <a:r>
              <a:rPr sz="1200" b="1" dirty="0" err="1">
                <a:latin typeface="Times New Roman" panose="02020603050405020304"/>
                <a:cs typeface="Times New Roman" panose="02020603050405020304"/>
              </a:rPr>
              <a:t>học</a:t>
            </a:r>
            <a:r>
              <a:rPr sz="1200" b="1" spc="-10" dirty="0">
                <a:latin typeface="Times New Roman" panose="02020603050405020304"/>
                <a:cs typeface="Times New Roman" panose="02020603050405020304"/>
              </a:rPr>
              <a:t> </a:t>
            </a:r>
            <a:r>
              <a:rPr sz="1200" b="1" spc="-25" dirty="0" err="1">
                <a:latin typeface="Times New Roman" panose="02020603050405020304"/>
                <a:cs typeface="Times New Roman" panose="02020603050405020304"/>
              </a:rPr>
              <a:t>phí</a:t>
            </a:r>
            <a:r>
              <a:rPr lang="en-US" sz="1200" b="1" spc="-25" dirty="0">
                <a:latin typeface="Times New Roman" panose="02020603050405020304"/>
                <a:cs typeface="Times New Roman" panose="02020603050405020304"/>
              </a:rPr>
              <a:t>: Theo </a:t>
            </a:r>
            <a:r>
              <a:rPr lang="en-US" sz="1200" b="1" spc="-25" dirty="0" err="1">
                <a:latin typeface="Times New Roman" panose="02020603050405020304"/>
                <a:cs typeface="Times New Roman" panose="02020603050405020304"/>
              </a:rPr>
              <a:t>thông</a:t>
            </a:r>
            <a:r>
              <a:rPr lang="en-US" sz="1200" b="1" spc="-25" dirty="0">
                <a:latin typeface="Times New Roman" panose="02020603050405020304"/>
                <a:cs typeface="Times New Roman" panose="02020603050405020304"/>
              </a:rPr>
              <a:t> </a:t>
            </a:r>
            <a:r>
              <a:rPr lang="en-US" sz="1200" b="1" spc="-25" dirty="0" err="1">
                <a:latin typeface="Times New Roman" panose="02020603050405020304"/>
                <a:cs typeface="Times New Roman" panose="02020603050405020304"/>
              </a:rPr>
              <a:t>báo</a:t>
            </a:r>
            <a:r>
              <a:rPr lang="en-US" sz="1200" b="1" spc="-25" dirty="0">
                <a:latin typeface="Times New Roman" panose="02020603050405020304"/>
                <a:cs typeface="Times New Roman" panose="02020603050405020304"/>
              </a:rPr>
              <a:t> </a:t>
            </a:r>
            <a:r>
              <a:rPr lang="en-US" sz="1200" b="1" spc="-25" dirty="0" err="1">
                <a:latin typeface="Times New Roman" panose="02020603050405020304"/>
                <a:cs typeface="Times New Roman" panose="02020603050405020304"/>
              </a:rPr>
              <a:t>của</a:t>
            </a:r>
            <a:r>
              <a:rPr lang="en-US" sz="1200" b="1" spc="-25" dirty="0">
                <a:latin typeface="Times New Roman" panose="02020603050405020304"/>
                <a:cs typeface="Times New Roman" panose="02020603050405020304"/>
              </a:rPr>
              <a:t> </a:t>
            </a:r>
            <a:r>
              <a:rPr lang="en-US" sz="1200" b="1" spc="-25" dirty="0" err="1">
                <a:latin typeface="Times New Roman" panose="02020603050405020304"/>
                <a:cs typeface="Times New Roman" panose="02020603050405020304"/>
              </a:rPr>
              <a:t>Nhà</a:t>
            </a:r>
            <a:r>
              <a:rPr lang="en-US" sz="1200" b="1" spc="-25" dirty="0">
                <a:latin typeface="Times New Roman" panose="02020603050405020304"/>
                <a:cs typeface="Times New Roman" panose="02020603050405020304"/>
              </a:rPr>
              <a:t> </a:t>
            </a:r>
            <a:r>
              <a:rPr lang="en-US" sz="1200" b="1" spc="-25" dirty="0" err="1">
                <a:latin typeface="Times New Roman" panose="02020603050405020304"/>
                <a:cs typeface="Times New Roman" panose="02020603050405020304"/>
              </a:rPr>
              <a:t>trường</a:t>
            </a:r>
            <a:endParaRPr sz="1200" dirty="0">
              <a:latin typeface="Times New Roman" panose="02020603050405020304"/>
              <a:cs typeface="Times New Roman" panose="02020603050405020304"/>
            </a:endParaRPr>
          </a:p>
        </p:txBody>
      </p:sp>
      <p:sp>
        <p:nvSpPr>
          <p:cNvPr id="48" name="object 11"/>
          <p:cNvSpPr txBox="1"/>
          <p:nvPr/>
        </p:nvSpPr>
        <p:spPr>
          <a:xfrm>
            <a:off x="4567555" y="2333602"/>
            <a:ext cx="2520315" cy="448841"/>
          </a:xfrm>
          <a:prstGeom prst="rect">
            <a:avLst/>
          </a:prstGeom>
          <a:ln w="12700">
            <a:solidFill>
              <a:srgbClr val="6FAC46"/>
            </a:solidFill>
          </a:ln>
        </p:spPr>
        <p:txBody>
          <a:bodyPr vert="horz" wrap="square" lIns="0" tIns="40640" rIns="0" bIns="0" rtlCol="0">
            <a:spAutoFit/>
          </a:bodyPr>
          <a:lstStyle/>
          <a:p>
            <a:pPr marL="97790">
              <a:lnSpc>
                <a:spcPct val="100000"/>
              </a:lnSpc>
              <a:spcBef>
                <a:spcPts val="320"/>
              </a:spcBef>
            </a:pPr>
            <a:r>
              <a:rPr sz="1200" b="1" dirty="0">
                <a:latin typeface="Times New Roman" panose="02020603050405020304"/>
                <a:cs typeface="Times New Roman" panose="02020603050405020304"/>
              </a:rPr>
              <a:t>3.</a:t>
            </a:r>
            <a:r>
              <a:rPr sz="1200" b="1" spc="-10"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Nhập</a:t>
            </a:r>
            <a:r>
              <a:rPr sz="1200" b="1" spc="-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số</a:t>
            </a:r>
            <a:r>
              <a:rPr sz="1200" b="1" spc="-10"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tài</a:t>
            </a:r>
            <a:r>
              <a:rPr sz="1200" b="1" spc="-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khoản</a:t>
            </a:r>
            <a:r>
              <a:rPr sz="1200" b="1" spc="-5" dirty="0">
                <a:latin typeface="Times New Roman" panose="02020603050405020304"/>
                <a:cs typeface="Times New Roman" panose="02020603050405020304"/>
              </a:rPr>
              <a:t> </a:t>
            </a:r>
            <a:r>
              <a:rPr sz="1200" b="1" dirty="0" err="1">
                <a:latin typeface="Times New Roman" panose="02020603050405020304"/>
                <a:cs typeface="Times New Roman" panose="02020603050405020304"/>
              </a:rPr>
              <a:t>định</a:t>
            </a:r>
            <a:r>
              <a:rPr sz="1200" b="1" spc="-10" dirty="0">
                <a:latin typeface="Times New Roman" panose="02020603050405020304"/>
                <a:cs typeface="Times New Roman" panose="02020603050405020304"/>
              </a:rPr>
              <a:t> </a:t>
            </a:r>
            <a:r>
              <a:rPr sz="1200" b="1" spc="-20" dirty="0" err="1">
                <a:latin typeface="Times New Roman" panose="02020603050405020304"/>
                <a:cs typeface="Times New Roman" panose="02020603050405020304"/>
              </a:rPr>
              <a:t>danh</a:t>
            </a:r>
            <a:r>
              <a:rPr lang="en-US" sz="1200" b="1" spc="-20" dirty="0">
                <a:latin typeface="Times New Roman" panose="02020603050405020304"/>
                <a:cs typeface="Times New Roman" panose="02020603050405020304"/>
              </a:rPr>
              <a:t>:</a:t>
            </a:r>
          </a:p>
          <a:p>
            <a:pPr marL="97790">
              <a:spcBef>
                <a:spcPts val="320"/>
              </a:spcBef>
            </a:pPr>
            <a:r>
              <a:rPr lang="en-US" sz="1200" spc="-10" dirty="0" err="1">
                <a:solidFill>
                  <a:srgbClr val="FF0000"/>
                </a:solidFill>
                <a:latin typeface="Times New Roman" panose="02020603050405020304"/>
                <a:cs typeface="Times New Roman" panose="02020603050405020304"/>
              </a:rPr>
              <a:t>IEDUUTE123123123123</a:t>
            </a:r>
            <a:endParaRPr lang="en-US" sz="1200" dirty="0">
              <a:latin typeface="Times New Roman" panose="02020603050405020304"/>
              <a:cs typeface="Times New Roman" panose="02020603050405020304"/>
            </a:endParaRPr>
          </a:p>
        </p:txBody>
      </p:sp>
      <p:sp>
        <p:nvSpPr>
          <p:cNvPr id="49" name="object 12"/>
          <p:cNvSpPr txBox="1"/>
          <p:nvPr/>
        </p:nvSpPr>
        <p:spPr>
          <a:xfrm>
            <a:off x="1226184" y="2850617"/>
            <a:ext cx="1430653" cy="151965"/>
          </a:xfrm>
          <a:prstGeom prst="rect">
            <a:avLst/>
          </a:prstGeom>
        </p:spPr>
        <p:txBody>
          <a:bodyPr vert="horz" wrap="square" lIns="0" tIns="13335" rIns="0" bIns="0" rtlCol="0">
            <a:spAutoFit/>
          </a:bodyPr>
          <a:lstStyle/>
          <a:p>
            <a:pPr marL="108585">
              <a:lnSpc>
                <a:spcPct val="100000"/>
              </a:lnSpc>
              <a:spcBef>
                <a:spcPts val="335"/>
              </a:spcBef>
            </a:pPr>
            <a:r>
              <a:rPr lang="en-US" sz="900" spc="-10" dirty="0" err="1">
                <a:solidFill>
                  <a:srgbClr val="FF0000"/>
                </a:solidFill>
                <a:latin typeface="Times New Roman" panose="02020603050405020304"/>
                <a:cs typeface="Times New Roman" panose="02020603050405020304"/>
              </a:rPr>
              <a:t>IEDUUTE123123123123</a:t>
            </a:r>
            <a:endParaRPr lang="en-US" sz="900" dirty="0">
              <a:latin typeface="Times New Roman" panose="02020603050405020304"/>
              <a:cs typeface="Times New Roman" panose="02020603050405020304"/>
            </a:endParaRPr>
          </a:p>
        </p:txBody>
      </p:sp>
      <p:sp>
        <p:nvSpPr>
          <p:cNvPr id="50" name="object 13"/>
          <p:cNvSpPr txBox="1"/>
          <p:nvPr/>
        </p:nvSpPr>
        <p:spPr>
          <a:xfrm>
            <a:off x="4584700" y="4953253"/>
            <a:ext cx="5105400" cy="1141018"/>
          </a:xfrm>
          <a:prstGeom prst="rect">
            <a:avLst/>
          </a:prstGeom>
          <a:ln w="12700">
            <a:solidFill>
              <a:srgbClr val="6FAC46"/>
            </a:solidFill>
          </a:ln>
        </p:spPr>
        <p:txBody>
          <a:bodyPr vert="horz" wrap="square" lIns="0" tIns="52705" rIns="0" bIns="0" rtlCol="0">
            <a:spAutoFit/>
          </a:bodyPr>
          <a:lstStyle/>
          <a:p>
            <a:pPr marL="97790">
              <a:lnSpc>
                <a:spcPct val="100000"/>
              </a:lnSpc>
              <a:spcBef>
                <a:spcPts val="415"/>
              </a:spcBef>
            </a:pPr>
            <a:r>
              <a:rPr sz="1200" b="1" dirty="0">
                <a:latin typeface="Times New Roman" panose="02020603050405020304"/>
                <a:cs typeface="Times New Roman" panose="02020603050405020304"/>
              </a:rPr>
              <a:t>7.</a:t>
            </a:r>
            <a:r>
              <a:rPr sz="1200" b="1" spc="-1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Nội</a:t>
            </a:r>
            <a:r>
              <a:rPr sz="1200" b="1" spc="-10"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dung</a:t>
            </a:r>
            <a:r>
              <a:rPr sz="1200" b="1" spc="-10" dirty="0">
                <a:latin typeface="Times New Roman" panose="02020603050405020304"/>
                <a:cs typeface="Times New Roman" panose="02020603050405020304"/>
              </a:rPr>
              <a:t> </a:t>
            </a:r>
            <a:r>
              <a:rPr sz="1200" b="1" dirty="0" err="1">
                <a:latin typeface="Times New Roman" panose="02020603050405020304"/>
                <a:cs typeface="Times New Roman" panose="02020603050405020304"/>
              </a:rPr>
              <a:t>giao</a:t>
            </a:r>
            <a:r>
              <a:rPr sz="1200" b="1" spc="-15" dirty="0">
                <a:latin typeface="Times New Roman" panose="02020603050405020304"/>
                <a:cs typeface="Times New Roman" panose="02020603050405020304"/>
              </a:rPr>
              <a:t> </a:t>
            </a:r>
            <a:r>
              <a:rPr sz="1200" b="1" dirty="0" err="1">
                <a:latin typeface="Times New Roman" panose="02020603050405020304"/>
                <a:cs typeface="Times New Roman" panose="02020603050405020304"/>
              </a:rPr>
              <a:t>dịc</a:t>
            </a:r>
            <a:r>
              <a:rPr lang="en-US" sz="1200" b="1" dirty="0" err="1">
                <a:latin typeface="Times New Roman" panose="02020603050405020304"/>
                <a:cs typeface="Times New Roman" panose="02020603050405020304"/>
              </a:rPr>
              <a:t>h</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nhập</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nội</a:t>
            </a:r>
            <a:r>
              <a:rPr lang="en-US" sz="1200" b="1" dirty="0">
                <a:latin typeface="Times New Roman" panose="02020603050405020304"/>
                <a:cs typeface="Times New Roman" panose="02020603050405020304"/>
              </a:rPr>
              <a:t> dung </a:t>
            </a:r>
            <a:r>
              <a:rPr lang="en-US" sz="1200" b="1" dirty="0" err="1">
                <a:latin typeface="Times New Roman" panose="02020603050405020304"/>
                <a:cs typeface="Times New Roman" panose="02020603050405020304"/>
              </a:rPr>
              <a:t>chuyển</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tiền</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học</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phí</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theo</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cú</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pháp</a:t>
            </a:r>
            <a:endParaRPr lang="en-US" sz="1200" b="1" dirty="0">
              <a:latin typeface="Times New Roman" panose="02020603050405020304"/>
              <a:cs typeface="Times New Roman" panose="02020603050405020304"/>
            </a:endParaRPr>
          </a:p>
          <a:p>
            <a:pPr marL="99695" marR="86360" algn="just">
              <a:lnSpc>
                <a:spcPct val="103000"/>
              </a:lnSpc>
              <a:spcBef>
                <a:spcPts val="295"/>
              </a:spcBef>
            </a:pPr>
            <a:r>
              <a:rPr lang="en-US" sz="1200" dirty="0" err="1">
                <a:latin typeface="Times New Roman" panose="02020603050405020304"/>
                <a:cs typeface="Times New Roman" panose="02020603050405020304"/>
              </a:rPr>
              <a:t>Nhập</a:t>
            </a:r>
            <a:r>
              <a:rPr lang="en-US" sz="1200" spc="150" dirty="0">
                <a:latin typeface="Times New Roman" panose="02020603050405020304"/>
                <a:cs typeface="Times New Roman" panose="02020603050405020304"/>
              </a:rPr>
              <a:t> </a:t>
            </a:r>
            <a:r>
              <a:rPr lang="en-US" sz="1200" dirty="0" err="1">
                <a:latin typeface="Times New Roman" panose="02020603050405020304"/>
                <a:cs typeface="Times New Roman" panose="02020603050405020304"/>
              </a:rPr>
              <a:t>theo</a:t>
            </a:r>
            <a:r>
              <a:rPr lang="en-US" sz="1200" spc="155" dirty="0">
                <a:latin typeface="Times New Roman" panose="02020603050405020304"/>
                <a:cs typeface="Times New Roman" panose="02020603050405020304"/>
              </a:rPr>
              <a:t> </a:t>
            </a:r>
            <a:r>
              <a:rPr lang="en-US" sz="1200" spc="-25" dirty="0" err="1">
                <a:latin typeface="Times New Roman" panose="02020603050405020304"/>
                <a:cs typeface="Times New Roman" panose="02020603050405020304"/>
              </a:rPr>
              <a:t>cú</a:t>
            </a:r>
            <a:r>
              <a:rPr lang="en-US" sz="1200" spc="-25" dirty="0">
                <a:latin typeface="Times New Roman" panose="02020603050405020304"/>
                <a:cs typeface="Times New Roman" panose="02020603050405020304"/>
              </a:rPr>
              <a:t> </a:t>
            </a:r>
            <a:r>
              <a:rPr lang="en-US" sz="1200" dirty="0" err="1">
                <a:latin typeface="Times New Roman" panose="02020603050405020304"/>
                <a:cs typeface="Times New Roman" panose="02020603050405020304"/>
              </a:rPr>
              <a:t>pháp</a:t>
            </a:r>
            <a:r>
              <a:rPr lang="en-US" sz="1200" dirty="0">
                <a:latin typeface="Times New Roman" panose="02020603050405020304"/>
                <a:cs typeface="Times New Roman" panose="02020603050405020304"/>
              </a:rPr>
              <a:t> </a:t>
            </a:r>
            <a:r>
              <a:rPr lang="en-US" sz="1200" dirty="0" err="1">
                <a:latin typeface="Times New Roman" panose="02020603050405020304"/>
                <a:cs typeface="Times New Roman" panose="02020603050405020304"/>
              </a:rPr>
              <a:t>và</a:t>
            </a:r>
            <a:r>
              <a:rPr lang="en-US" sz="1200" dirty="0">
                <a:latin typeface="Times New Roman" panose="02020603050405020304"/>
                <a:cs typeface="Times New Roman" panose="02020603050405020304"/>
              </a:rPr>
              <a:t> </a:t>
            </a:r>
            <a:r>
              <a:rPr lang="en-US" sz="1200" dirty="0" err="1">
                <a:latin typeface="Times New Roman" panose="02020603050405020304"/>
                <a:cs typeface="Times New Roman" panose="02020603050405020304"/>
              </a:rPr>
              <a:t>nguyên</a:t>
            </a:r>
            <a:r>
              <a:rPr lang="en-US" sz="1200" dirty="0">
                <a:latin typeface="Times New Roman" panose="02020603050405020304"/>
                <a:cs typeface="Times New Roman" panose="02020603050405020304"/>
              </a:rPr>
              <a:t> </a:t>
            </a:r>
            <a:r>
              <a:rPr lang="en-US" sz="1200" dirty="0" err="1">
                <a:latin typeface="Times New Roman" panose="02020603050405020304"/>
                <a:cs typeface="Times New Roman" panose="02020603050405020304"/>
              </a:rPr>
              <a:t>tắc</a:t>
            </a:r>
            <a:r>
              <a:rPr lang="en-US" sz="1200" dirty="0">
                <a:latin typeface="Times New Roman" panose="02020603050405020304"/>
                <a:cs typeface="Times New Roman" panose="02020603050405020304"/>
              </a:rPr>
              <a:t> </a:t>
            </a:r>
            <a:r>
              <a:rPr lang="en-US" sz="1200" dirty="0" err="1">
                <a:latin typeface="Times New Roman" panose="02020603050405020304"/>
                <a:cs typeface="Times New Roman" panose="02020603050405020304"/>
              </a:rPr>
              <a:t>sau</a:t>
            </a:r>
            <a:r>
              <a:rPr lang="en-US" sz="1200" dirty="0">
                <a:latin typeface="Times New Roman" panose="02020603050405020304"/>
                <a:cs typeface="Times New Roman" panose="02020603050405020304"/>
              </a:rPr>
              <a:t>:</a:t>
            </a:r>
          </a:p>
          <a:p>
            <a:pPr marL="385445" marR="86360" indent="-285750" algn="just">
              <a:lnSpc>
                <a:spcPct val="103000"/>
              </a:lnSpc>
              <a:spcBef>
                <a:spcPts val="295"/>
              </a:spcBef>
              <a:buAutoNum type="romanUcParenBoth"/>
            </a:pPr>
            <a:r>
              <a:rPr lang="en-US" sz="1200" spc="-45" dirty="0" err="1">
                <a:latin typeface="Times New Roman" panose="02020603050405020304"/>
                <a:cs typeface="Times New Roman" panose="02020603050405020304"/>
              </a:rPr>
              <a:t>Nếu</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nộp</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học</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phí</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Họ</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và</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tên</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sinh</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viên_Mã</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sinh</a:t>
            </a:r>
            <a:r>
              <a:rPr lang="en-US" sz="1200" spc="-45" dirty="0">
                <a:latin typeface="Times New Roman" panose="02020603050405020304"/>
                <a:cs typeface="Times New Roman" panose="02020603050405020304"/>
              </a:rPr>
              <a:t> viên_HP0125</a:t>
            </a:r>
          </a:p>
          <a:p>
            <a:pPr marL="385445" marR="86360" indent="-285750" algn="just">
              <a:lnSpc>
                <a:spcPct val="103000"/>
              </a:lnSpc>
              <a:spcBef>
                <a:spcPts val="295"/>
              </a:spcBef>
              <a:buAutoNum type="romanUcParenBoth"/>
            </a:pPr>
            <a:r>
              <a:rPr lang="en-US" sz="1200" spc="-45" dirty="0" err="1">
                <a:latin typeface="Times New Roman" panose="02020603050405020304"/>
                <a:cs typeface="Times New Roman" panose="02020603050405020304"/>
              </a:rPr>
              <a:t>Nếu</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nộp</a:t>
            </a:r>
            <a:r>
              <a:rPr lang="en-US" sz="1200" spc="-45" dirty="0">
                <a:latin typeface="Times New Roman" panose="02020603050405020304"/>
                <a:cs typeface="Times New Roman" panose="02020603050405020304"/>
              </a:rPr>
              <a:t> BHYT: </a:t>
            </a:r>
            <a:r>
              <a:rPr lang="en-US" sz="1200" spc="-45" dirty="0" err="1">
                <a:latin typeface="Times New Roman" panose="02020603050405020304"/>
                <a:cs typeface="Times New Roman" panose="02020603050405020304"/>
              </a:rPr>
              <a:t>Họ</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và</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tên</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sinh</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viên_Mã</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sinh</a:t>
            </a:r>
            <a:r>
              <a:rPr lang="en-US" sz="1200" spc="-45" dirty="0">
                <a:latin typeface="Times New Roman" panose="02020603050405020304"/>
                <a:cs typeface="Times New Roman" panose="02020603050405020304"/>
              </a:rPr>
              <a:t> viên_BHYT2026</a:t>
            </a:r>
          </a:p>
          <a:p>
            <a:pPr marL="385445" marR="86360" indent="-285750" algn="just">
              <a:lnSpc>
                <a:spcPct val="103000"/>
              </a:lnSpc>
              <a:spcBef>
                <a:spcPts val="295"/>
              </a:spcBef>
              <a:buAutoNum type="romanUcParenBoth"/>
            </a:pPr>
            <a:r>
              <a:rPr lang="en-US" sz="1200" spc="-45" dirty="0" err="1">
                <a:latin typeface="Times New Roman" panose="02020603050405020304"/>
                <a:cs typeface="Times New Roman" panose="02020603050405020304"/>
              </a:rPr>
              <a:t>Nếu</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nộp</a:t>
            </a:r>
            <a:r>
              <a:rPr lang="en-US" sz="1200" spc="-45" dirty="0">
                <a:latin typeface="Times New Roman" panose="02020603050405020304"/>
                <a:cs typeface="Times New Roman" panose="02020603050405020304"/>
              </a:rPr>
              <a:t> BHTT: </a:t>
            </a:r>
            <a:r>
              <a:rPr lang="en-US" sz="1200" spc="-45" dirty="0" err="1">
                <a:latin typeface="Times New Roman" panose="02020603050405020304"/>
                <a:cs typeface="Times New Roman" panose="02020603050405020304"/>
              </a:rPr>
              <a:t>Họ</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và</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tên</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sinh</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viên_Mã</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sinh</a:t>
            </a:r>
            <a:r>
              <a:rPr lang="en-US" sz="1200" spc="-45" dirty="0">
                <a:latin typeface="Times New Roman" panose="02020603050405020304"/>
                <a:cs typeface="Times New Roman" panose="02020603050405020304"/>
              </a:rPr>
              <a:t> viên_BHTT2026</a:t>
            </a:r>
            <a:endParaRPr lang="en-US" sz="1200" dirty="0">
              <a:latin typeface="Times New Roman" panose="02020603050405020304"/>
              <a:cs typeface="Times New Roman" panose="02020603050405020304"/>
            </a:endParaRPr>
          </a:p>
        </p:txBody>
      </p:sp>
      <p:sp>
        <p:nvSpPr>
          <p:cNvPr id="51" name="object 14"/>
          <p:cNvSpPr/>
          <p:nvPr/>
        </p:nvSpPr>
        <p:spPr>
          <a:xfrm>
            <a:off x="1226185" y="3099053"/>
            <a:ext cx="1661795" cy="230504"/>
          </a:xfrm>
          <a:custGeom>
            <a:avLst/>
            <a:gdLst/>
            <a:ahLst/>
            <a:cxnLst/>
            <a:rect l="l" t="t" r="r" b="b"/>
            <a:pathLst>
              <a:path w="1661795" h="230504">
                <a:moveTo>
                  <a:pt x="1661795" y="0"/>
                </a:moveTo>
                <a:lnTo>
                  <a:pt x="0" y="0"/>
                </a:lnTo>
                <a:lnTo>
                  <a:pt x="0" y="230504"/>
                </a:lnTo>
                <a:lnTo>
                  <a:pt x="1661795" y="230504"/>
                </a:lnTo>
                <a:lnTo>
                  <a:pt x="1661795" y="0"/>
                </a:lnTo>
                <a:close/>
              </a:path>
            </a:pathLst>
          </a:custGeom>
          <a:solidFill>
            <a:srgbClr val="FFFFFF"/>
          </a:solidFill>
        </p:spPr>
        <p:txBody>
          <a:bodyPr wrap="square" lIns="0" tIns="0" rIns="0" bIns="0" rtlCol="0"/>
          <a:lstStyle/>
          <a:p>
            <a:endParaRPr/>
          </a:p>
        </p:txBody>
      </p:sp>
      <p:sp>
        <p:nvSpPr>
          <p:cNvPr id="52" name="object 15"/>
          <p:cNvSpPr txBox="1"/>
          <p:nvPr/>
        </p:nvSpPr>
        <p:spPr>
          <a:xfrm>
            <a:off x="1322260" y="3049855"/>
            <a:ext cx="1366011" cy="151965"/>
          </a:xfrm>
          <a:prstGeom prst="rect">
            <a:avLst/>
          </a:prstGeom>
        </p:spPr>
        <p:txBody>
          <a:bodyPr vert="horz" wrap="square" lIns="0" tIns="13335" rIns="0" bIns="0" rtlCol="0">
            <a:spAutoFit/>
          </a:bodyPr>
          <a:lstStyle/>
          <a:p>
            <a:pPr marL="12700">
              <a:lnSpc>
                <a:spcPct val="100000"/>
              </a:lnSpc>
              <a:spcBef>
                <a:spcPts val="100"/>
              </a:spcBef>
            </a:pPr>
            <a:r>
              <a:rPr lang="nl-NL" sz="900" dirty="0">
                <a:solidFill>
                  <a:srgbClr val="FF0000"/>
                </a:solidFill>
                <a:latin typeface="Times New Roman" panose="02020603050405020304"/>
                <a:cs typeface="Times New Roman" panose="02020603050405020304"/>
              </a:rPr>
              <a:t>Nguyen Van</a:t>
            </a:r>
            <a:r>
              <a:rPr lang="nl-NL" sz="900" spc="-5" dirty="0">
                <a:solidFill>
                  <a:srgbClr val="FF0000"/>
                </a:solidFill>
                <a:latin typeface="Times New Roman" panose="02020603050405020304"/>
                <a:cs typeface="Times New Roman" panose="02020603050405020304"/>
              </a:rPr>
              <a:t> </a:t>
            </a:r>
            <a:r>
              <a:rPr lang="nl-NL" sz="900" spc="-10" dirty="0">
                <a:solidFill>
                  <a:srgbClr val="FF0000"/>
                </a:solidFill>
                <a:latin typeface="Times New Roman" panose="02020603050405020304"/>
                <a:cs typeface="Times New Roman" panose="02020603050405020304"/>
              </a:rPr>
              <a:t>Anh 10000000</a:t>
            </a:r>
            <a:endParaRPr lang="nl-NL" sz="900" dirty="0">
              <a:latin typeface="Times New Roman" panose="02020603050405020304"/>
              <a:cs typeface="Times New Roman" panose="02020603050405020304"/>
            </a:endParaRPr>
          </a:p>
        </p:txBody>
      </p:sp>
      <p:sp>
        <p:nvSpPr>
          <p:cNvPr id="53" name="object 16"/>
          <p:cNvSpPr txBox="1"/>
          <p:nvPr/>
        </p:nvSpPr>
        <p:spPr>
          <a:xfrm>
            <a:off x="1312287" y="5319203"/>
            <a:ext cx="2141477" cy="182101"/>
          </a:xfrm>
          <a:prstGeom prst="rect">
            <a:avLst/>
          </a:prstGeom>
          <a:solidFill>
            <a:srgbClr val="FFFFFF"/>
          </a:solidFill>
        </p:spPr>
        <p:txBody>
          <a:bodyPr vert="horz" wrap="square" lIns="0" tIns="43180" rIns="0" bIns="0" rtlCol="0">
            <a:spAutoFit/>
          </a:bodyPr>
          <a:lstStyle/>
          <a:p>
            <a:pPr marL="12700">
              <a:lnSpc>
                <a:spcPct val="100000"/>
              </a:lnSpc>
              <a:spcBef>
                <a:spcPts val="100"/>
              </a:spcBef>
            </a:pPr>
            <a:r>
              <a:rPr lang="nl-NL" sz="900" dirty="0">
                <a:solidFill>
                  <a:srgbClr val="FF0000"/>
                </a:solidFill>
                <a:latin typeface="Times New Roman" panose="02020603050405020304"/>
                <a:cs typeface="Times New Roman" panose="02020603050405020304"/>
              </a:rPr>
              <a:t>Nguyen Van</a:t>
            </a:r>
            <a:r>
              <a:rPr lang="nl-NL" sz="900" spc="-5" dirty="0">
                <a:solidFill>
                  <a:srgbClr val="FF0000"/>
                </a:solidFill>
                <a:latin typeface="Times New Roman" panose="02020603050405020304"/>
                <a:cs typeface="Times New Roman" panose="02020603050405020304"/>
              </a:rPr>
              <a:t> </a:t>
            </a:r>
            <a:r>
              <a:rPr lang="nl-NL" sz="900" spc="-10" dirty="0">
                <a:solidFill>
                  <a:srgbClr val="FF0000"/>
                </a:solidFill>
                <a:latin typeface="Times New Roman" panose="02020603050405020304"/>
                <a:cs typeface="Times New Roman" panose="02020603050405020304"/>
              </a:rPr>
              <a:t>Anh_2415042133333_HP0125</a:t>
            </a:r>
            <a:endParaRPr lang="nl-NL" sz="900" dirty="0">
              <a:latin typeface="Times New Roman" panose="02020603050405020304"/>
              <a:cs typeface="Times New Roman" panose="02020603050405020304"/>
            </a:endParaRPr>
          </a:p>
        </p:txBody>
      </p:sp>
      <p:grpSp>
        <p:nvGrpSpPr>
          <p:cNvPr id="54" name="object 17"/>
          <p:cNvGrpSpPr/>
          <p:nvPr/>
        </p:nvGrpSpPr>
        <p:grpSpPr>
          <a:xfrm>
            <a:off x="2005265" y="1224356"/>
            <a:ext cx="218757" cy="274879"/>
            <a:chOff x="2100579" y="1925574"/>
            <a:chExt cx="266700" cy="243204"/>
          </a:xfrm>
        </p:grpSpPr>
        <p:sp>
          <p:nvSpPr>
            <p:cNvPr id="55" name="object 18"/>
            <p:cNvSpPr/>
            <p:nvPr/>
          </p:nvSpPr>
          <p:spPr>
            <a:xfrm>
              <a:off x="2106929" y="1931924"/>
              <a:ext cx="254000" cy="230504"/>
            </a:xfrm>
            <a:custGeom>
              <a:avLst/>
              <a:gdLst/>
              <a:ahLst/>
              <a:cxnLst/>
              <a:rect l="l" t="t" r="r" b="b"/>
              <a:pathLst>
                <a:path w="254000" h="230505">
                  <a:moveTo>
                    <a:pt x="254000" y="0"/>
                  </a:moveTo>
                  <a:lnTo>
                    <a:pt x="0" y="0"/>
                  </a:lnTo>
                  <a:lnTo>
                    <a:pt x="0" y="230504"/>
                  </a:lnTo>
                  <a:lnTo>
                    <a:pt x="254000" y="230504"/>
                  </a:lnTo>
                  <a:lnTo>
                    <a:pt x="254000" y="0"/>
                  </a:lnTo>
                  <a:close/>
                </a:path>
              </a:pathLst>
            </a:custGeom>
            <a:solidFill>
              <a:srgbClr val="FFFFFF"/>
            </a:solidFill>
          </p:spPr>
          <p:txBody>
            <a:bodyPr wrap="square" lIns="0" tIns="0" rIns="0" bIns="0" rtlCol="0"/>
            <a:lstStyle/>
            <a:p>
              <a:endParaRPr/>
            </a:p>
          </p:txBody>
        </p:sp>
        <p:sp>
          <p:nvSpPr>
            <p:cNvPr id="56" name="object 19"/>
            <p:cNvSpPr/>
            <p:nvPr/>
          </p:nvSpPr>
          <p:spPr>
            <a:xfrm>
              <a:off x="2106929" y="1931924"/>
              <a:ext cx="254000" cy="230504"/>
            </a:xfrm>
            <a:custGeom>
              <a:avLst/>
              <a:gdLst/>
              <a:ahLst/>
              <a:cxnLst/>
              <a:rect l="l" t="t" r="r" b="b"/>
              <a:pathLst>
                <a:path w="254000" h="230505">
                  <a:moveTo>
                    <a:pt x="0" y="230504"/>
                  </a:moveTo>
                  <a:lnTo>
                    <a:pt x="254000" y="230504"/>
                  </a:lnTo>
                  <a:lnTo>
                    <a:pt x="254000" y="0"/>
                  </a:lnTo>
                  <a:lnTo>
                    <a:pt x="0" y="0"/>
                  </a:lnTo>
                  <a:lnTo>
                    <a:pt x="0" y="230504"/>
                  </a:lnTo>
                  <a:close/>
                </a:path>
              </a:pathLst>
            </a:custGeom>
            <a:ln w="12700">
              <a:solidFill>
                <a:srgbClr val="FF0000"/>
              </a:solidFill>
            </a:ln>
          </p:spPr>
          <p:txBody>
            <a:bodyPr wrap="square" lIns="0" tIns="0" rIns="0" bIns="0" rtlCol="0"/>
            <a:lstStyle/>
            <a:p>
              <a:endParaRPr/>
            </a:p>
          </p:txBody>
        </p:sp>
      </p:grpSp>
      <p:sp>
        <p:nvSpPr>
          <p:cNvPr id="57" name="object 20"/>
          <p:cNvSpPr txBox="1"/>
          <p:nvPr/>
        </p:nvSpPr>
        <p:spPr>
          <a:xfrm>
            <a:off x="2057082" y="1256329"/>
            <a:ext cx="95885" cy="193675"/>
          </a:xfrm>
          <a:prstGeom prst="rect">
            <a:avLst/>
          </a:prstGeom>
        </p:spPr>
        <p:txBody>
          <a:bodyPr vert="horz" wrap="square" lIns="0" tIns="13335" rIns="0" bIns="0" rtlCol="0">
            <a:spAutoFit/>
          </a:bodyPr>
          <a:lstStyle/>
          <a:p>
            <a:pPr marL="12700">
              <a:lnSpc>
                <a:spcPct val="100000"/>
              </a:lnSpc>
              <a:spcBef>
                <a:spcPts val="105"/>
              </a:spcBef>
            </a:pPr>
            <a:r>
              <a:rPr sz="1100" spc="-50" dirty="0">
                <a:solidFill>
                  <a:srgbClr val="FF0000"/>
                </a:solidFill>
                <a:latin typeface="Times New Roman" panose="02020603050405020304"/>
                <a:cs typeface="Times New Roman" panose="02020603050405020304"/>
              </a:rPr>
              <a:t>1</a:t>
            </a:r>
            <a:endParaRPr sz="1100" dirty="0">
              <a:latin typeface="Times New Roman" panose="02020603050405020304"/>
              <a:cs typeface="Times New Roman" panose="02020603050405020304"/>
            </a:endParaRPr>
          </a:p>
        </p:txBody>
      </p:sp>
      <p:sp>
        <p:nvSpPr>
          <p:cNvPr id="58" name="object 21"/>
          <p:cNvSpPr/>
          <p:nvPr/>
        </p:nvSpPr>
        <p:spPr>
          <a:xfrm>
            <a:off x="3453764" y="1851914"/>
            <a:ext cx="254000" cy="230504"/>
          </a:xfrm>
          <a:custGeom>
            <a:avLst/>
            <a:gdLst/>
            <a:ahLst/>
            <a:cxnLst/>
            <a:rect l="l" t="t" r="r" b="b"/>
            <a:pathLst>
              <a:path w="254000" h="230505">
                <a:moveTo>
                  <a:pt x="0" y="230504"/>
                </a:moveTo>
                <a:lnTo>
                  <a:pt x="254000" y="230504"/>
                </a:lnTo>
                <a:lnTo>
                  <a:pt x="254000" y="0"/>
                </a:lnTo>
                <a:lnTo>
                  <a:pt x="0" y="0"/>
                </a:lnTo>
                <a:lnTo>
                  <a:pt x="0" y="230504"/>
                </a:lnTo>
                <a:close/>
              </a:path>
            </a:pathLst>
          </a:custGeom>
          <a:ln w="12700">
            <a:solidFill>
              <a:srgbClr val="FF0000"/>
            </a:solidFill>
          </a:ln>
        </p:spPr>
        <p:txBody>
          <a:bodyPr wrap="square" lIns="0" tIns="0" rIns="0" bIns="0" rtlCol="0"/>
          <a:lstStyle/>
          <a:p>
            <a:endParaRPr/>
          </a:p>
        </p:txBody>
      </p:sp>
      <p:sp>
        <p:nvSpPr>
          <p:cNvPr id="59" name="object 22"/>
          <p:cNvSpPr txBox="1"/>
          <p:nvPr/>
        </p:nvSpPr>
        <p:spPr>
          <a:xfrm>
            <a:off x="3539363" y="1877695"/>
            <a:ext cx="95885" cy="193675"/>
          </a:xfrm>
          <a:prstGeom prst="rect">
            <a:avLst/>
          </a:prstGeom>
        </p:spPr>
        <p:txBody>
          <a:bodyPr vert="horz" wrap="square" lIns="0" tIns="13335" rIns="0" bIns="0" rtlCol="0">
            <a:spAutoFit/>
          </a:bodyPr>
          <a:lstStyle/>
          <a:p>
            <a:pPr marL="12700">
              <a:lnSpc>
                <a:spcPct val="100000"/>
              </a:lnSpc>
              <a:spcBef>
                <a:spcPts val="105"/>
              </a:spcBef>
            </a:pPr>
            <a:r>
              <a:rPr sz="1100" spc="-50" dirty="0">
                <a:solidFill>
                  <a:srgbClr val="FF0000"/>
                </a:solidFill>
                <a:latin typeface="Times New Roman" panose="02020603050405020304"/>
                <a:cs typeface="Times New Roman" panose="02020603050405020304"/>
              </a:rPr>
              <a:t>2</a:t>
            </a:r>
            <a:endParaRPr sz="1100">
              <a:latin typeface="Times New Roman" panose="02020603050405020304"/>
              <a:cs typeface="Times New Roman" panose="02020603050405020304"/>
            </a:endParaRPr>
          </a:p>
        </p:txBody>
      </p:sp>
      <p:sp>
        <p:nvSpPr>
          <p:cNvPr id="60" name="object 23"/>
          <p:cNvSpPr/>
          <p:nvPr/>
        </p:nvSpPr>
        <p:spPr>
          <a:xfrm>
            <a:off x="2610484" y="2822194"/>
            <a:ext cx="254000" cy="230504"/>
          </a:xfrm>
          <a:custGeom>
            <a:avLst/>
            <a:gdLst/>
            <a:ahLst/>
            <a:cxnLst/>
            <a:rect l="l" t="t" r="r" b="b"/>
            <a:pathLst>
              <a:path w="254000" h="230504">
                <a:moveTo>
                  <a:pt x="0" y="230504"/>
                </a:moveTo>
                <a:lnTo>
                  <a:pt x="254000" y="230504"/>
                </a:lnTo>
                <a:lnTo>
                  <a:pt x="254000" y="0"/>
                </a:lnTo>
                <a:lnTo>
                  <a:pt x="0" y="0"/>
                </a:lnTo>
                <a:lnTo>
                  <a:pt x="0" y="230504"/>
                </a:lnTo>
                <a:close/>
              </a:path>
            </a:pathLst>
          </a:custGeom>
          <a:ln w="12700">
            <a:solidFill>
              <a:srgbClr val="FF0000"/>
            </a:solidFill>
          </a:ln>
        </p:spPr>
        <p:txBody>
          <a:bodyPr wrap="square" lIns="0" tIns="0" rIns="0" bIns="0" rtlCol="0"/>
          <a:lstStyle/>
          <a:p>
            <a:endParaRPr/>
          </a:p>
        </p:txBody>
      </p:sp>
      <p:sp>
        <p:nvSpPr>
          <p:cNvPr id="61" name="object 24"/>
          <p:cNvSpPr txBox="1"/>
          <p:nvPr/>
        </p:nvSpPr>
        <p:spPr>
          <a:xfrm>
            <a:off x="2696209" y="2848482"/>
            <a:ext cx="95885" cy="193675"/>
          </a:xfrm>
          <a:prstGeom prst="rect">
            <a:avLst/>
          </a:prstGeom>
        </p:spPr>
        <p:txBody>
          <a:bodyPr vert="horz" wrap="square" lIns="0" tIns="13335" rIns="0" bIns="0" rtlCol="0">
            <a:spAutoFit/>
          </a:bodyPr>
          <a:lstStyle/>
          <a:p>
            <a:pPr marL="12700">
              <a:lnSpc>
                <a:spcPct val="100000"/>
              </a:lnSpc>
              <a:spcBef>
                <a:spcPts val="105"/>
              </a:spcBef>
            </a:pPr>
            <a:r>
              <a:rPr sz="1100" spc="-50" dirty="0">
                <a:solidFill>
                  <a:srgbClr val="FF0000"/>
                </a:solidFill>
                <a:latin typeface="Times New Roman" panose="02020603050405020304"/>
                <a:cs typeface="Times New Roman" panose="02020603050405020304"/>
              </a:rPr>
              <a:t>3</a:t>
            </a:r>
            <a:endParaRPr sz="1100">
              <a:latin typeface="Times New Roman" panose="02020603050405020304"/>
              <a:cs typeface="Times New Roman" panose="02020603050405020304"/>
            </a:endParaRPr>
          </a:p>
        </p:txBody>
      </p:sp>
      <p:sp>
        <p:nvSpPr>
          <p:cNvPr id="62" name="object 25"/>
          <p:cNvSpPr/>
          <p:nvPr/>
        </p:nvSpPr>
        <p:spPr>
          <a:xfrm>
            <a:off x="2903855" y="3051428"/>
            <a:ext cx="262255" cy="238125"/>
          </a:xfrm>
          <a:custGeom>
            <a:avLst/>
            <a:gdLst/>
            <a:ahLst/>
            <a:cxnLst/>
            <a:rect l="l" t="t" r="r" b="b"/>
            <a:pathLst>
              <a:path w="262254" h="238125">
                <a:moveTo>
                  <a:pt x="0" y="238125"/>
                </a:moveTo>
                <a:lnTo>
                  <a:pt x="262254" y="238125"/>
                </a:lnTo>
                <a:lnTo>
                  <a:pt x="262254" y="0"/>
                </a:lnTo>
                <a:lnTo>
                  <a:pt x="0" y="0"/>
                </a:lnTo>
                <a:lnTo>
                  <a:pt x="0" y="238125"/>
                </a:lnTo>
                <a:close/>
              </a:path>
            </a:pathLst>
          </a:custGeom>
          <a:ln w="12700">
            <a:solidFill>
              <a:srgbClr val="FF0000"/>
            </a:solidFill>
          </a:ln>
        </p:spPr>
        <p:txBody>
          <a:bodyPr wrap="square" lIns="0" tIns="0" rIns="0" bIns="0" rtlCol="0"/>
          <a:lstStyle/>
          <a:p>
            <a:endParaRPr/>
          </a:p>
        </p:txBody>
      </p:sp>
      <p:sp>
        <p:nvSpPr>
          <p:cNvPr id="63" name="object 26"/>
          <p:cNvSpPr txBox="1"/>
          <p:nvPr/>
        </p:nvSpPr>
        <p:spPr>
          <a:xfrm>
            <a:off x="2989199" y="3077082"/>
            <a:ext cx="95885" cy="193675"/>
          </a:xfrm>
          <a:prstGeom prst="rect">
            <a:avLst/>
          </a:prstGeom>
        </p:spPr>
        <p:txBody>
          <a:bodyPr vert="horz" wrap="square" lIns="0" tIns="13335" rIns="0" bIns="0" rtlCol="0">
            <a:spAutoFit/>
          </a:bodyPr>
          <a:lstStyle/>
          <a:p>
            <a:pPr marL="12700">
              <a:lnSpc>
                <a:spcPct val="100000"/>
              </a:lnSpc>
              <a:spcBef>
                <a:spcPts val="105"/>
              </a:spcBef>
            </a:pPr>
            <a:r>
              <a:rPr sz="1100" spc="-50" dirty="0">
                <a:solidFill>
                  <a:srgbClr val="FF0000"/>
                </a:solidFill>
                <a:latin typeface="Times New Roman" panose="02020603050405020304"/>
                <a:cs typeface="Times New Roman" panose="02020603050405020304"/>
              </a:rPr>
              <a:t>4</a:t>
            </a:r>
            <a:endParaRPr sz="1100">
              <a:latin typeface="Times New Roman" panose="02020603050405020304"/>
              <a:cs typeface="Times New Roman" panose="02020603050405020304"/>
            </a:endParaRPr>
          </a:p>
        </p:txBody>
      </p:sp>
      <p:sp>
        <p:nvSpPr>
          <p:cNvPr id="64" name="object 27"/>
          <p:cNvSpPr/>
          <p:nvPr/>
        </p:nvSpPr>
        <p:spPr>
          <a:xfrm>
            <a:off x="3723005" y="3393694"/>
            <a:ext cx="269875" cy="254000"/>
          </a:xfrm>
          <a:custGeom>
            <a:avLst/>
            <a:gdLst/>
            <a:ahLst/>
            <a:cxnLst/>
            <a:rect l="l" t="t" r="r" b="b"/>
            <a:pathLst>
              <a:path w="269875" h="254000">
                <a:moveTo>
                  <a:pt x="0" y="254000"/>
                </a:moveTo>
                <a:lnTo>
                  <a:pt x="269875" y="254000"/>
                </a:lnTo>
                <a:lnTo>
                  <a:pt x="269875" y="0"/>
                </a:lnTo>
                <a:lnTo>
                  <a:pt x="0" y="0"/>
                </a:lnTo>
                <a:lnTo>
                  <a:pt x="0" y="254000"/>
                </a:lnTo>
                <a:close/>
              </a:path>
            </a:pathLst>
          </a:custGeom>
          <a:ln w="12700">
            <a:solidFill>
              <a:srgbClr val="FF0000"/>
            </a:solidFill>
          </a:ln>
        </p:spPr>
        <p:txBody>
          <a:bodyPr wrap="square" lIns="0" tIns="0" rIns="0" bIns="0" rtlCol="0"/>
          <a:lstStyle/>
          <a:p>
            <a:endParaRPr/>
          </a:p>
        </p:txBody>
      </p:sp>
      <p:sp>
        <p:nvSpPr>
          <p:cNvPr id="65" name="object 28"/>
          <p:cNvSpPr txBox="1"/>
          <p:nvPr/>
        </p:nvSpPr>
        <p:spPr>
          <a:xfrm>
            <a:off x="3810634" y="3420237"/>
            <a:ext cx="95885" cy="193675"/>
          </a:xfrm>
          <a:prstGeom prst="rect">
            <a:avLst/>
          </a:prstGeom>
        </p:spPr>
        <p:txBody>
          <a:bodyPr vert="horz" wrap="square" lIns="0" tIns="13335" rIns="0" bIns="0" rtlCol="0">
            <a:spAutoFit/>
          </a:bodyPr>
          <a:lstStyle/>
          <a:p>
            <a:pPr marL="12700">
              <a:lnSpc>
                <a:spcPct val="100000"/>
              </a:lnSpc>
              <a:spcBef>
                <a:spcPts val="105"/>
              </a:spcBef>
            </a:pPr>
            <a:r>
              <a:rPr sz="1100" spc="-50" dirty="0">
                <a:solidFill>
                  <a:srgbClr val="FF0000"/>
                </a:solidFill>
                <a:latin typeface="Times New Roman" panose="02020603050405020304"/>
                <a:cs typeface="Times New Roman" panose="02020603050405020304"/>
              </a:rPr>
              <a:t>5</a:t>
            </a:r>
            <a:endParaRPr sz="1100">
              <a:latin typeface="Times New Roman" panose="02020603050405020304"/>
              <a:cs typeface="Times New Roman" panose="02020603050405020304"/>
            </a:endParaRPr>
          </a:p>
        </p:txBody>
      </p:sp>
      <p:sp>
        <p:nvSpPr>
          <p:cNvPr id="66" name="object 29"/>
          <p:cNvSpPr/>
          <p:nvPr/>
        </p:nvSpPr>
        <p:spPr>
          <a:xfrm>
            <a:off x="2722665" y="4097274"/>
            <a:ext cx="269875" cy="254000"/>
          </a:xfrm>
          <a:custGeom>
            <a:avLst/>
            <a:gdLst/>
            <a:ahLst/>
            <a:cxnLst/>
            <a:rect l="l" t="t" r="r" b="b"/>
            <a:pathLst>
              <a:path w="269875" h="254000">
                <a:moveTo>
                  <a:pt x="0" y="254000"/>
                </a:moveTo>
                <a:lnTo>
                  <a:pt x="269875" y="254000"/>
                </a:lnTo>
                <a:lnTo>
                  <a:pt x="269875" y="0"/>
                </a:lnTo>
                <a:lnTo>
                  <a:pt x="0" y="0"/>
                </a:lnTo>
                <a:lnTo>
                  <a:pt x="0" y="254000"/>
                </a:lnTo>
                <a:close/>
              </a:path>
            </a:pathLst>
          </a:custGeom>
          <a:ln w="12700">
            <a:solidFill>
              <a:srgbClr val="FF0000"/>
            </a:solidFill>
          </a:ln>
        </p:spPr>
        <p:txBody>
          <a:bodyPr wrap="square" lIns="0" tIns="0" rIns="0" bIns="0" rtlCol="0"/>
          <a:lstStyle/>
          <a:p>
            <a:endParaRPr/>
          </a:p>
        </p:txBody>
      </p:sp>
      <p:sp>
        <p:nvSpPr>
          <p:cNvPr id="67" name="object 30"/>
          <p:cNvSpPr txBox="1"/>
          <p:nvPr/>
        </p:nvSpPr>
        <p:spPr>
          <a:xfrm>
            <a:off x="2825533" y="4128222"/>
            <a:ext cx="95885" cy="193675"/>
          </a:xfrm>
          <a:prstGeom prst="rect">
            <a:avLst/>
          </a:prstGeom>
        </p:spPr>
        <p:txBody>
          <a:bodyPr vert="horz" wrap="square" lIns="0" tIns="12700" rIns="0" bIns="0" rtlCol="0">
            <a:spAutoFit/>
          </a:bodyPr>
          <a:lstStyle/>
          <a:p>
            <a:pPr marL="12700">
              <a:lnSpc>
                <a:spcPct val="100000"/>
              </a:lnSpc>
              <a:spcBef>
                <a:spcPts val="100"/>
              </a:spcBef>
            </a:pPr>
            <a:r>
              <a:rPr sz="1100" spc="-50" dirty="0">
                <a:solidFill>
                  <a:srgbClr val="FF0000"/>
                </a:solidFill>
                <a:latin typeface="Times New Roman" panose="02020603050405020304"/>
                <a:cs typeface="Times New Roman" panose="02020603050405020304"/>
              </a:rPr>
              <a:t>6</a:t>
            </a:r>
            <a:endParaRPr sz="1100" dirty="0">
              <a:latin typeface="Times New Roman" panose="02020603050405020304"/>
              <a:cs typeface="Times New Roman" panose="02020603050405020304"/>
            </a:endParaRPr>
          </a:p>
        </p:txBody>
      </p:sp>
      <p:sp>
        <p:nvSpPr>
          <p:cNvPr id="68" name="object 31"/>
          <p:cNvSpPr/>
          <p:nvPr/>
        </p:nvSpPr>
        <p:spPr>
          <a:xfrm>
            <a:off x="3464431" y="5202174"/>
            <a:ext cx="269875" cy="254000"/>
          </a:xfrm>
          <a:custGeom>
            <a:avLst/>
            <a:gdLst/>
            <a:ahLst/>
            <a:cxnLst/>
            <a:rect l="l" t="t" r="r" b="b"/>
            <a:pathLst>
              <a:path w="269875" h="254000">
                <a:moveTo>
                  <a:pt x="0" y="253999"/>
                </a:moveTo>
                <a:lnTo>
                  <a:pt x="269875" y="253999"/>
                </a:lnTo>
                <a:lnTo>
                  <a:pt x="269875" y="0"/>
                </a:lnTo>
                <a:lnTo>
                  <a:pt x="0" y="0"/>
                </a:lnTo>
                <a:lnTo>
                  <a:pt x="0" y="253999"/>
                </a:lnTo>
                <a:close/>
              </a:path>
            </a:pathLst>
          </a:custGeom>
          <a:ln w="12700">
            <a:solidFill>
              <a:srgbClr val="FF0000"/>
            </a:solidFill>
          </a:ln>
        </p:spPr>
        <p:txBody>
          <a:bodyPr wrap="square" lIns="0" tIns="0" rIns="0" bIns="0" rtlCol="0"/>
          <a:lstStyle/>
          <a:p>
            <a:endParaRPr/>
          </a:p>
        </p:txBody>
      </p:sp>
      <p:sp>
        <p:nvSpPr>
          <p:cNvPr id="69" name="object 32"/>
          <p:cNvSpPr txBox="1"/>
          <p:nvPr/>
        </p:nvSpPr>
        <p:spPr>
          <a:xfrm>
            <a:off x="3522979" y="5232336"/>
            <a:ext cx="95885" cy="193675"/>
          </a:xfrm>
          <a:prstGeom prst="rect">
            <a:avLst/>
          </a:prstGeom>
        </p:spPr>
        <p:txBody>
          <a:bodyPr vert="horz" wrap="square" lIns="0" tIns="12700" rIns="0" bIns="0" rtlCol="0">
            <a:spAutoFit/>
          </a:bodyPr>
          <a:lstStyle/>
          <a:p>
            <a:pPr marL="12700">
              <a:lnSpc>
                <a:spcPct val="100000"/>
              </a:lnSpc>
              <a:spcBef>
                <a:spcPts val="100"/>
              </a:spcBef>
            </a:pPr>
            <a:r>
              <a:rPr sz="1100" spc="-50" dirty="0">
                <a:solidFill>
                  <a:srgbClr val="FF0000"/>
                </a:solidFill>
                <a:latin typeface="Times New Roman" panose="02020603050405020304"/>
                <a:cs typeface="Times New Roman" panose="02020603050405020304"/>
              </a:rPr>
              <a:t>7</a:t>
            </a:r>
            <a:endParaRPr sz="1100" dirty="0">
              <a:latin typeface="Times New Roman" panose="02020603050405020304"/>
              <a:cs typeface="Times New Roman" panose="02020603050405020304"/>
            </a:endParaRPr>
          </a:p>
        </p:txBody>
      </p:sp>
      <p:sp>
        <p:nvSpPr>
          <p:cNvPr id="70" name="object 33"/>
          <p:cNvSpPr/>
          <p:nvPr/>
        </p:nvSpPr>
        <p:spPr>
          <a:xfrm>
            <a:off x="7110095" y="1246124"/>
            <a:ext cx="492125" cy="76200"/>
          </a:xfrm>
          <a:custGeom>
            <a:avLst/>
            <a:gdLst/>
            <a:ahLst/>
            <a:cxnLst/>
            <a:rect l="l" t="t" r="r" b="b"/>
            <a:pathLst>
              <a:path w="492125" h="76200">
                <a:moveTo>
                  <a:pt x="415925" y="0"/>
                </a:moveTo>
                <a:lnTo>
                  <a:pt x="415925" y="76200"/>
                </a:lnTo>
                <a:lnTo>
                  <a:pt x="485775" y="41275"/>
                </a:lnTo>
                <a:lnTo>
                  <a:pt x="428625" y="41275"/>
                </a:lnTo>
                <a:lnTo>
                  <a:pt x="428625" y="34925"/>
                </a:lnTo>
                <a:lnTo>
                  <a:pt x="485775" y="34925"/>
                </a:lnTo>
                <a:lnTo>
                  <a:pt x="415925" y="0"/>
                </a:lnTo>
                <a:close/>
              </a:path>
              <a:path w="492125" h="76200">
                <a:moveTo>
                  <a:pt x="415925" y="34925"/>
                </a:moveTo>
                <a:lnTo>
                  <a:pt x="0" y="34925"/>
                </a:lnTo>
                <a:lnTo>
                  <a:pt x="0" y="41275"/>
                </a:lnTo>
                <a:lnTo>
                  <a:pt x="415925" y="41275"/>
                </a:lnTo>
                <a:lnTo>
                  <a:pt x="415925" y="34925"/>
                </a:lnTo>
                <a:close/>
              </a:path>
              <a:path w="492125" h="76200">
                <a:moveTo>
                  <a:pt x="485775" y="34925"/>
                </a:moveTo>
                <a:lnTo>
                  <a:pt x="428625" y="34925"/>
                </a:lnTo>
                <a:lnTo>
                  <a:pt x="428625" y="41275"/>
                </a:lnTo>
                <a:lnTo>
                  <a:pt x="485775" y="41275"/>
                </a:lnTo>
                <a:lnTo>
                  <a:pt x="492125" y="38100"/>
                </a:lnTo>
                <a:lnTo>
                  <a:pt x="485775" y="34925"/>
                </a:lnTo>
                <a:close/>
              </a:path>
            </a:pathLst>
          </a:custGeom>
          <a:solidFill>
            <a:srgbClr val="6FAC46"/>
          </a:solidFill>
        </p:spPr>
        <p:txBody>
          <a:bodyPr wrap="square" lIns="0" tIns="0" rIns="0" bIns="0" rtlCol="0"/>
          <a:lstStyle/>
          <a:p>
            <a:endParaRPr/>
          </a:p>
        </p:txBody>
      </p:sp>
      <p:sp>
        <p:nvSpPr>
          <p:cNvPr id="71" name="object 34"/>
          <p:cNvSpPr/>
          <p:nvPr/>
        </p:nvSpPr>
        <p:spPr>
          <a:xfrm>
            <a:off x="7094855" y="3244469"/>
            <a:ext cx="492125" cy="76200"/>
          </a:xfrm>
          <a:custGeom>
            <a:avLst/>
            <a:gdLst/>
            <a:ahLst/>
            <a:cxnLst/>
            <a:rect l="l" t="t" r="r" b="b"/>
            <a:pathLst>
              <a:path w="492125" h="76200">
                <a:moveTo>
                  <a:pt x="415925" y="0"/>
                </a:moveTo>
                <a:lnTo>
                  <a:pt x="415925" y="76200"/>
                </a:lnTo>
                <a:lnTo>
                  <a:pt x="485775" y="41275"/>
                </a:lnTo>
                <a:lnTo>
                  <a:pt x="428625" y="41275"/>
                </a:lnTo>
                <a:lnTo>
                  <a:pt x="428625" y="34925"/>
                </a:lnTo>
                <a:lnTo>
                  <a:pt x="485775" y="34925"/>
                </a:lnTo>
                <a:lnTo>
                  <a:pt x="415925" y="0"/>
                </a:lnTo>
                <a:close/>
              </a:path>
              <a:path w="492125" h="76200">
                <a:moveTo>
                  <a:pt x="415925" y="34925"/>
                </a:moveTo>
                <a:lnTo>
                  <a:pt x="0" y="34925"/>
                </a:lnTo>
                <a:lnTo>
                  <a:pt x="0" y="41275"/>
                </a:lnTo>
                <a:lnTo>
                  <a:pt x="415925" y="41275"/>
                </a:lnTo>
                <a:lnTo>
                  <a:pt x="415925" y="34925"/>
                </a:lnTo>
                <a:close/>
              </a:path>
              <a:path w="492125" h="76200">
                <a:moveTo>
                  <a:pt x="485775" y="34925"/>
                </a:moveTo>
                <a:lnTo>
                  <a:pt x="428625" y="34925"/>
                </a:lnTo>
                <a:lnTo>
                  <a:pt x="428625" y="41275"/>
                </a:lnTo>
                <a:lnTo>
                  <a:pt x="485775" y="41275"/>
                </a:lnTo>
                <a:lnTo>
                  <a:pt x="492125" y="38100"/>
                </a:lnTo>
                <a:lnTo>
                  <a:pt x="485775" y="34925"/>
                </a:lnTo>
                <a:close/>
              </a:path>
            </a:pathLst>
          </a:custGeom>
          <a:solidFill>
            <a:srgbClr val="6FAC46"/>
          </a:solidFill>
        </p:spPr>
        <p:txBody>
          <a:bodyPr wrap="square" lIns="0" tIns="0" rIns="0" bIns="0" rtlCol="0"/>
          <a:lstStyle/>
          <a:p>
            <a:endParaRPr/>
          </a:p>
        </p:txBody>
      </p:sp>
      <p:sp>
        <p:nvSpPr>
          <p:cNvPr id="72" name="object 35"/>
          <p:cNvSpPr txBox="1"/>
          <p:nvPr/>
        </p:nvSpPr>
        <p:spPr>
          <a:xfrm>
            <a:off x="7625080" y="945134"/>
            <a:ext cx="2413000" cy="587918"/>
          </a:xfrm>
          <a:prstGeom prst="rect">
            <a:avLst/>
          </a:prstGeom>
          <a:ln w="6350">
            <a:solidFill>
              <a:srgbClr val="6FAC46"/>
            </a:solidFill>
          </a:ln>
        </p:spPr>
        <p:txBody>
          <a:bodyPr vert="horz" wrap="square" lIns="0" tIns="28575" rIns="0" bIns="0" rtlCol="0">
            <a:spAutoFit/>
          </a:bodyPr>
          <a:lstStyle/>
          <a:p>
            <a:pPr marL="95250" marR="305435" algn="just">
              <a:lnSpc>
                <a:spcPct val="103000"/>
              </a:lnSpc>
              <a:spcBef>
                <a:spcPts val="225"/>
              </a:spcBef>
            </a:pPr>
            <a:r>
              <a:rPr sz="1200" dirty="0">
                <a:latin typeface="Times New Roman" panose="02020603050405020304"/>
                <a:cs typeface="Times New Roman" panose="02020603050405020304"/>
              </a:rPr>
              <a:t>PH</a:t>
            </a:r>
            <a:r>
              <a:rPr lang="en-US" sz="1200" dirty="0">
                <a:latin typeface="Times New Roman" panose="02020603050405020304"/>
                <a:cs typeface="Times New Roman" panose="02020603050405020304"/>
              </a:rPr>
              <a:t>/</a:t>
            </a:r>
            <a:r>
              <a:rPr sz="1200" dirty="0">
                <a:latin typeface="Times New Roman" panose="02020603050405020304"/>
                <a:cs typeface="Times New Roman" panose="02020603050405020304"/>
              </a:rPr>
              <a:t>S</a:t>
            </a:r>
            <a:r>
              <a:rPr lang="en-US" sz="1200" dirty="0">
                <a:latin typeface="Times New Roman" panose="02020603050405020304"/>
                <a:cs typeface="Times New Roman" panose="02020603050405020304"/>
              </a:rPr>
              <a:t>V </a:t>
            </a:r>
            <a:r>
              <a:rPr sz="1200" dirty="0" err="1">
                <a:latin typeface="Times New Roman" panose="02020603050405020304"/>
                <a:cs typeface="Times New Roman" panose="02020603050405020304"/>
              </a:rPr>
              <a:t>chọn</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hình</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thức</a:t>
            </a:r>
            <a:r>
              <a:rPr sz="1200" spc="-20" dirty="0">
                <a:latin typeface="Times New Roman" panose="02020603050405020304"/>
                <a:cs typeface="Times New Roman" panose="02020603050405020304"/>
              </a:rPr>
              <a:t> </a:t>
            </a:r>
            <a:r>
              <a:rPr sz="1200" b="1" spc="-10" dirty="0">
                <a:latin typeface="Times New Roman" panose="02020603050405020304"/>
                <a:cs typeface="Times New Roman" panose="02020603050405020304"/>
              </a:rPr>
              <a:t>Chuyển </a:t>
            </a:r>
            <a:r>
              <a:rPr sz="1200" b="1" dirty="0">
                <a:latin typeface="Times New Roman" panose="02020603050405020304"/>
                <a:cs typeface="Times New Roman" panose="02020603050405020304"/>
              </a:rPr>
              <a:t>tiền</a:t>
            </a:r>
            <a:r>
              <a:rPr sz="1200" b="1" spc="-20"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nhanh</a:t>
            </a:r>
            <a:r>
              <a:rPr sz="1200" b="1" spc="-1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24/7:</a:t>
            </a:r>
            <a:r>
              <a:rPr sz="1200" b="1"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giới</a:t>
            </a:r>
            <a:r>
              <a:rPr sz="1200" spc="-20" dirty="0">
                <a:latin typeface="Times New Roman" panose="02020603050405020304"/>
                <a:cs typeface="Times New Roman" panose="02020603050405020304"/>
              </a:rPr>
              <a:t> </a:t>
            </a:r>
            <a:r>
              <a:rPr sz="1200" dirty="0">
                <a:latin typeface="Times New Roman" panose="02020603050405020304"/>
                <a:cs typeface="Times New Roman" panose="02020603050405020304"/>
              </a:rPr>
              <a:t>hạn</a:t>
            </a:r>
            <a:r>
              <a:rPr sz="1200" spc="-15" dirty="0">
                <a:latin typeface="Times New Roman" panose="02020603050405020304"/>
                <a:cs typeface="Times New Roman" panose="02020603050405020304"/>
              </a:rPr>
              <a:t> </a:t>
            </a:r>
            <a:r>
              <a:rPr sz="1200" spc="-25" dirty="0">
                <a:latin typeface="Times New Roman" panose="02020603050405020304"/>
                <a:cs typeface="Times New Roman" panose="02020603050405020304"/>
              </a:rPr>
              <a:t>499 </a:t>
            </a:r>
            <a:r>
              <a:rPr sz="1200" dirty="0">
                <a:latin typeface="Times New Roman" panose="02020603050405020304"/>
                <a:cs typeface="Times New Roman" panose="02020603050405020304"/>
              </a:rPr>
              <a:t>triệu</a:t>
            </a:r>
            <a:r>
              <a:rPr sz="1200" spc="-25" dirty="0">
                <a:latin typeface="Times New Roman" panose="02020603050405020304"/>
                <a:cs typeface="Times New Roman" panose="02020603050405020304"/>
              </a:rPr>
              <a:t> VND</a:t>
            </a:r>
            <a:endParaRPr sz="1200" dirty="0">
              <a:latin typeface="Times New Roman" panose="02020603050405020304"/>
              <a:cs typeface="Times New Roman" panose="02020603050405020304"/>
            </a:endParaRPr>
          </a:p>
        </p:txBody>
      </p:sp>
      <p:sp>
        <p:nvSpPr>
          <p:cNvPr id="73" name="object 36"/>
          <p:cNvSpPr txBox="1"/>
          <p:nvPr/>
        </p:nvSpPr>
        <p:spPr>
          <a:xfrm>
            <a:off x="7606030" y="2802509"/>
            <a:ext cx="2295525" cy="777240"/>
          </a:xfrm>
          <a:prstGeom prst="rect">
            <a:avLst/>
          </a:prstGeom>
          <a:ln w="6350">
            <a:solidFill>
              <a:srgbClr val="6FAC46"/>
            </a:solidFill>
          </a:ln>
        </p:spPr>
        <p:txBody>
          <a:bodyPr vert="horz" wrap="square" lIns="0" tIns="32384" rIns="0" bIns="0" rtlCol="0">
            <a:spAutoFit/>
          </a:bodyPr>
          <a:lstStyle/>
          <a:p>
            <a:pPr marL="96520" marR="403860">
              <a:lnSpc>
                <a:spcPct val="102000"/>
              </a:lnSpc>
              <a:spcBef>
                <a:spcPts val="255"/>
              </a:spcBef>
            </a:pPr>
            <a:r>
              <a:rPr sz="1200" b="1" dirty="0">
                <a:latin typeface="Times New Roman" panose="02020603050405020304"/>
                <a:cs typeface="Times New Roman" panose="02020603050405020304"/>
              </a:rPr>
              <a:t>Chuyển</a:t>
            </a:r>
            <a:r>
              <a:rPr sz="1200" b="1" spc="-2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tiền</a:t>
            </a:r>
            <a:r>
              <a:rPr sz="1200" b="1" spc="-20"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nhanh</a:t>
            </a:r>
            <a:r>
              <a:rPr sz="1200" b="1" spc="-15" dirty="0">
                <a:latin typeface="Times New Roman" panose="02020603050405020304"/>
                <a:cs typeface="Times New Roman" panose="02020603050405020304"/>
              </a:rPr>
              <a:t> </a:t>
            </a:r>
            <a:r>
              <a:rPr sz="1200" b="1" dirty="0">
                <a:latin typeface="Times New Roman" panose="02020603050405020304"/>
                <a:cs typeface="Times New Roman" panose="02020603050405020304"/>
              </a:rPr>
              <a:t>24/7:</a:t>
            </a:r>
            <a:r>
              <a:rPr sz="1200" b="1" spc="-25" dirty="0">
                <a:latin typeface="Times New Roman" panose="02020603050405020304"/>
                <a:cs typeface="Times New Roman" panose="02020603050405020304"/>
              </a:rPr>
              <a:t> </a:t>
            </a:r>
            <a:r>
              <a:rPr sz="1200" spc="-25" dirty="0">
                <a:latin typeface="Times New Roman" panose="02020603050405020304"/>
                <a:cs typeface="Times New Roman" panose="02020603050405020304"/>
              </a:rPr>
              <a:t>hệ </a:t>
            </a:r>
            <a:r>
              <a:rPr sz="1200" dirty="0">
                <a:latin typeface="Times New Roman" panose="02020603050405020304"/>
                <a:cs typeface="Times New Roman" panose="02020603050405020304"/>
              </a:rPr>
              <a:t>thống</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tự</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động</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hiển</a:t>
            </a:r>
            <a:r>
              <a:rPr sz="1200" spc="-10" dirty="0">
                <a:latin typeface="Times New Roman" panose="02020603050405020304"/>
                <a:cs typeface="Times New Roman" panose="02020603050405020304"/>
              </a:rPr>
              <a:t> </a:t>
            </a:r>
            <a:r>
              <a:rPr sz="1200" dirty="0">
                <a:latin typeface="Times New Roman" panose="02020603050405020304"/>
                <a:cs typeface="Times New Roman" panose="02020603050405020304"/>
              </a:rPr>
              <a:t>thị</a:t>
            </a:r>
            <a:r>
              <a:rPr sz="1200" spc="-10" dirty="0">
                <a:latin typeface="Times New Roman" panose="02020603050405020304"/>
                <a:cs typeface="Times New Roman" panose="02020603050405020304"/>
              </a:rPr>
              <a:t> </a:t>
            </a:r>
            <a:r>
              <a:rPr sz="1200" dirty="0">
                <a:latin typeface="Times New Roman" panose="02020603050405020304"/>
                <a:cs typeface="Times New Roman" panose="02020603050405020304"/>
              </a:rPr>
              <a:t>tên</a:t>
            </a:r>
            <a:r>
              <a:rPr sz="1200" spc="-5" dirty="0">
                <a:latin typeface="Times New Roman" panose="02020603050405020304"/>
                <a:cs typeface="Times New Roman" panose="02020603050405020304"/>
              </a:rPr>
              <a:t> </a:t>
            </a:r>
            <a:r>
              <a:rPr sz="1200" spc="-25" dirty="0">
                <a:latin typeface="Times New Roman" panose="02020603050405020304"/>
                <a:cs typeface="Times New Roman" panose="02020603050405020304"/>
              </a:rPr>
              <a:t>tài</a:t>
            </a:r>
            <a:endParaRPr sz="1200" dirty="0">
              <a:latin typeface="Times New Roman" panose="02020603050405020304"/>
              <a:cs typeface="Times New Roman" panose="02020603050405020304"/>
            </a:endParaRPr>
          </a:p>
          <a:p>
            <a:pPr marL="96520">
              <a:lnSpc>
                <a:spcPct val="100000"/>
              </a:lnSpc>
              <a:spcBef>
                <a:spcPts val="40"/>
              </a:spcBef>
            </a:pPr>
            <a:r>
              <a:rPr sz="1200" dirty="0">
                <a:latin typeface="Times New Roman" panose="02020603050405020304"/>
                <a:cs typeface="Times New Roman" panose="02020603050405020304"/>
              </a:rPr>
              <a:t>khoản</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có</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cấu</a:t>
            </a:r>
            <a:r>
              <a:rPr sz="1200" spc="-20" dirty="0">
                <a:latin typeface="Times New Roman" panose="02020603050405020304"/>
                <a:cs typeface="Times New Roman" panose="02020603050405020304"/>
              </a:rPr>
              <a:t> </a:t>
            </a:r>
            <a:r>
              <a:rPr sz="1200" dirty="0">
                <a:latin typeface="Times New Roman" panose="02020603050405020304"/>
                <a:cs typeface="Times New Roman" panose="02020603050405020304"/>
              </a:rPr>
              <a:t>trúc:</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&lt;</a:t>
            </a:r>
            <a:r>
              <a:rPr sz="1100" dirty="0" err="1">
                <a:solidFill>
                  <a:srgbClr val="FF0000"/>
                </a:solidFill>
                <a:latin typeface="Times New Roman" panose="02020603050405020304"/>
                <a:cs typeface="Times New Roman" panose="02020603050405020304"/>
              </a:rPr>
              <a:t>TÊN</a:t>
            </a:r>
            <a:r>
              <a:rPr sz="1100" spc="-30" dirty="0">
                <a:solidFill>
                  <a:srgbClr val="FF0000"/>
                </a:solidFill>
                <a:latin typeface="Times New Roman" panose="02020603050405020304"/>
                <a:cs typeface="Times New Roman" panose="02020603050405020304"/>
              </a:rPr>
              <a:t> </a:t>
            </a:r>
            <a:r>
              <a:rPr sz="1100" dirty="0">
                <a:solidFill>
                  <a:srgbClr val="FF0000"/>
                </a:solidFill>
                <a:latin typeface="Times New Roman" panose="02020603050405020304"/>
                <a:cs typeface="Times New Roman" panose="02020603050405020304"/>
              </a:rPr>
              <a:t>SV&gt;</a:t>
            </a:r>
            <a:r>
              <a:rPr sz="1100" spc="-20" dirty="0">
                <a:solidFill>
                  <a:srgbClr val="FF0000"/>
                </a:solidFill>
                <a:latin typeface="Times New Roman" panose="02020603050405020304"/>
                <a:cs typeface="Times New Roman" panose="02020603050405020304"/>
              </a:rPr>
              <a:t> </a:t>
            </a:r>
            <a:r>
              <a:rPr sz="1100" spc="-50" dirty="0">
                <a:solidFill>
                  <a:srgbClr val="FF0000"/>
                </a:solidFill>
                <a:latin typeface="Times New Roman" panose="02020603050405020304"/>
                <a:cs typeface="Times New Roman" panose="02020603050405020304"/>
              </a:rPr>
              <a:t>+</a:t>
            </a:r>
            <a:endParaRPr sz="1100" dirty="0">
              <a:latin typeface="Times New Roman" panose="02020603050405020304"/>
              <a:cs typeface="Times New Roman" panose="02020603050405020304"/>
            </a:endParaRPr>
          </a:p>
          <a:p>
            <a:pPr marL="96520">
              <a:lnSpc>
                <a:spcPct val="100000"/>
              </a:lnSpc>
              <a:spcBef>
                <a:spcPts val="85"/>
              </a:spcBef>
            </a:pPr>
            <a:r>
              <a:rPr sz="1100" dirty="0">
                <a:solidFill>
                  <a:srgbClr val="FF0000"/>
                </a:solidFill>
                <a:latin typeface="Times New Roman" panose="02020603050405020304"/>
                <a:cs typeface="Times New Roman" panose="02020603050405020304"/>
              </a:rPr>
              <a:t>&lt;SỐ</a:t>
            </a:r>
            <a:r>
              <a:rPr sz="1100" spc="-40" dirty="0">
                <a:solidFill>
                  <a:srgbClr val="FF0000"/>
                </a:solidFill>
                <a:latin typeface="Times New Roman" panose="02020603050405020304"/>
                <a:cs typeface="Times New Roman" panose="02020603050405020304"/>
              </a:rPr>
              <a:t> </a:t>
            </a:r>
            <a:r>
              <a:rPr sz="1100" dirty="0">
                <a:solidFill>
                  <a:srgbClr val="FF0000"/>
                </a:solidFill>
                <a:latin typeface="Times New Roman" panose="02020603050405020304"/>
                <a:cs typeface="Times New Roman" panose="02020603050405020304"/>
              </a:rPr>
              <a:t>TIỀN</a:t>
            </a:r>
            <a:r>
              <a:rPr sz="1100" spc="-20" dirty="0">
                <a:solidFill>
                  <a:srgbClr val="FF0000"/>
                </a:solidFill>
                <a:latin typeface="Times New Roman" panose="02020603050405020304"/>
                <a:cs typeface="Times New Roman" panose="02020603050405020304"/>
              </a:rPr>
              <a:t>&gt;</a:t>
            </a:r>
            <a:endParaRPr sz="1100" dirty="0">
              <a:latin typeface="Times New Roman" panose="02020603050405020304"/>
              <a:cs typeface="Times New Roman" panose="02020603050405020304"/>
            </a:endParaRPr>
          </a:p>
        </p:txBody>
      </p:sp>
      <p:sp>
        <p:nvSpPr>
          <p:cNvPr id="74" name="object 34"/>
          <p:cNvSpPr/>
          <p:nvPr/>
        </p:nvSpPr>
        <p:spPr>
          <a:xfrm>
            <a:off x="7107742" y="4567894"/>
            <a:ext cx="492125" cy="76200"/>
          </a:xfrm>
          <a:custGeom>
            <a:avLst/>
            <a:gdLst/>
            <a:ahLst/>
            <a:cxnLst/>
            <a:rect l="l" t="t" r="r" b="b"/>
            <a:pathLst>
              <a:path w="492125" h="76200">
                <a:moveTo>
                  <a:pt x="415925" y="0"/>
                </a:moveTo>
                <a:lnTo>
                  <a:pt x="415925" y="76200"/>
                </a:lnTo>
                <a:lnTo>
                  <a:pt x="485775" y="41275"/>
                </a:lnTo>
                <a:lnTo>
                  <a:pt x="428625" y="41275"/>
                </a:lnTo>
                <a:lnTo>
                  <a:pt x="428625" y="34925"/>
                </a:lnTo>
                <a:lnTo>
                  <a:pt x="485775" y="34925"/>
                </a:lnTo>
                <a:lnTo>
                  <a:pt x="415925" y="0"/>
                </a:lnTo>
                <a:close/>
              </a:path>
              <a:path w="492125" h="76200">
                <a:moveTo>
                  <a:pt x="415925" y="34925"/>
                </a:moveTo>
                <a:lnTo>
                  <a:pt x="0" y="34925"/>
                </a:lnTo>
                <a:lnTo>
                  <a:pt x="0" y="41275"/>
                </a:lnTo>
                <a:lnTo>
                  <a:pt x="415925" y="41275"/>
                </a:lnTo>
                <a:lnTo>
                  <a:pt x="415925" y="34925"/>
                </a:lnTo>
                <a:close/>
              </a:path>
              <a:path w="492125" h="76200">
                <a:moveTo>
                  <a:pt x="485775" y="34925"/>
                </a:moveTo>
                <a:lnTo>
                  <a:pt x="428625" y="34925"/>
                </a:lnTo>
                <a:lnTo>
                  <a:pt x="428625" y="41275"/>
                </a:lnTo>
                <a:lnTo>
                  <a:pt x="485775" y="41275"/>
                </a:lnTo>
                <a:lnTo>
                  <a:pt x="492125" y="38100"/>
                </a:lnTo>
                <a:lnTo>
                  <a:pt x="485775" y="34925"/>
                </a:lnTo>
                <a:close/>
              </a:path>
            </a:pathLst>
          </a:custGeom>
          <a:solidFill>
            <a:srgbClr val="6FAC46"/>
          </a:solidFill>
        </p:spPr>
        <p:txBody>
          <a:bodyPr wrap="square" lIns="0" tIns="0" rIns="0" bIns="0" rtlCol="0"/>
          <a:lstStyle/>
          <a:p>
            <a:endParaRPr/>
          </a:p>
        </p:txBody>
      </p:sp>
      <p:sp>
        <p:nvSpPr>
          <p:cNvPr id="75" name="object 36"/>
          <p:cNvSpPr txBox="1"/>
          <p:nvPr/>
        </p:nvSpPr>
        <p:spPr>
          <a:xfrm>
            <a:off x="7606031" y="4392733"/>
            <a:ext cx="2295524" cy="376555"/>
          </a:xfrm>
          <a:prstGeom prst="rect">
            <a:avLst/>
          </a:prstGeom>
          <a:ln w="6350">
            <a:solidFill>
              <a:srgbClr val="6FAC46"/>
            </a:solidFill>
          </a:ln>
        </p:spPr>
        <p:txBody>
          <a:bodyPr vert="horz" wrap="square" lIns="0" tIns="32384" rIns="0" bIns="0" rtlCol="0">
            <a:spAutoFit/>
          </a:bodyPr>
          <a:lstStyle/>
          <a:p>
            <a:pPr marL="96520" marR="403860" algn="just" defTabSz="2286000">
              <a:lnSpc>
                <a:spcPct val="102000"/>
              </a:lnSpc>
              <a:spcBef>
                <a:spcPts val="255"/>
              </a:spcBef>
            </a:pPr>
            <a:r>
              <a:rPr lang="en-US" sz="1100" dirty="0">
                <a:solidFill>
                  <a:srgbClr val="FF0000"/>
                </a:solidFill>
                <a:latin typeface="Times New Roman" panose="02020603050405020304"/>
                <a:cs typeface="Times New Roman" panose="02020603050405020304"/>
              </a:rPr>
              <a:t>&lt;</a:t>
            </a:r>
            <a:r>
              <a:rPr lang="en-US" sz="1100" dirty="0" err="1">
                <a:solidFill>
                  <a:srgbClr val="FF0000"/>
                </a:solidFill>
                <a:latin typeface="Times New Roman" panose="02020603050405020304"/>
                <a:cs typeface="Times New Roman" panose="02020603050405020304"/>
              </a:rPr>
              <a:t>SỐ</a:t>
            </a:r>
            <a:r>
              <a:rPr lang="en-US" sz="1100" spc="-40" dirty="0">
                <a:solidFill>
                  <a:srgbClr val="FF0000"/>
                </a:solidFill>
                <a:latin typeface="Times New Roman" panose="02020603050405020304"/>
                <a:cs typeface="Times New Roman" panose="02020603050405020304"/>
              </a:rPr>
              <a:t> </a:t>
            </a:r>
            <a:r>
              <a:rPr lang="en-US" sz="1100" dirty="0" err="1">
                <a:solidFill>
                  <a:srgbClr val="FF0000"/>
                </a:solidFill>
                <a:latin typeface="Times New Roman" panose="02020603050405020304"/>
                <a:cs typeface="Times New Roman" panose="02020603050405020304"/>
              </a:rPr>
              <a:t>TIỀN</a:t>
            </a:r>
            <a:r>
              <a:rPr lang="en-US" sz="1100" spc="-35" dirty="0">
                <a:solidFill>
                  <a:srgbClr val="FF0000"/>
                </a:solidFill>
                <a:latin typeface="Times New Roman" panose="02020603050405020304"/>
                <a:cs typeface="Times New Roman" panose="02020603050405020304"/>
              </a:rPr>
              <a:t> </a:t>
            </a:r>
            <a:r>
              <a:rPr lang="en-US" sz="1100" spc="-20" dirty="0">
                <a:solidFill>
                  <a:srgbClr val="FF0000"/>
                </a:solidFill>
                <a:latin typeface="Times New Roman" panose="02020603050405020304"/>
                <a:cs typeface="Times New Roman" panose="02020603050405020304"/>
              </a:rPr>
              <a:t>&gt;</a:t>
            </a:r>
            <a:r>
              <a:rPr lang="en-US" sz="1100" b="1"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bằng</a:t>
            </a:r>
            <a:r>
              <a:rPr lang="en-US" sz="1100"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với</a:t>
            </a:r>
            <a:r>
              <a:rPr lang="en-US" sz="1100"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số</a:t>
            </a:r>
            <a:r>
              <a:rPr lang="en-US" sz="1100"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tiền</a:t>
            </a:r>
            <a:r>
              <a:rPr lang="en-US" sz="1100"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đã</a:t>
            </a:r>
            <a:r>
              <a:rPr lang="en-US" sz="1100"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nhập</a:t>
            </a:r>
            <a:r>
              <a:rPr lang="en-US" sz="1100"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theo</a:t>
            </a:r>
            <a:r>
              <a:rPr lang="en-US" sz="1100"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cú</a:t>
            </a:r>
            <a:r>
              <a:rPr lang="en-US" sz="1100" dirty="0">
                <a:latin typeface="Times New Roman" panose="02020603050405020304"/>
                <a:cs typeface="Times New Roman" panose="02020603050405020304"/>
              </a:rPr>
              <a:t> </a:t>
            </a:r>
            <a:r>
              <a:rPr lang="en-US" sz="1100" dirty="0" err="1">
                <a:latin typeface="Times New Roman" panose="02020603050405020304"/>
                <a:cs typeface="Times New Roman" panose="02020603050405020304"/>
              </a:rPr>
              <a:t>pháp</a:t>
            </a:r>
            <a:r>
              <a:rPr lang="en-US" sz="1100" dirty="0">
                <a:latin typeface="Times New Roman" panose="02020603050405020304"/>
                <a:cs typeface="Times New Roman" panose="02020603050405020304"/>
              </a:rPr>
              <a:t> ở </a:t>
            </a:r>
            <a:r>
              <a:rPr lang="en-US" sz="1100" b="1" dirty="0" err="1">
                <a:solidFill>
                  <a:srgbClr val="FF0000"/>
                </a:solidFill>
                <a:latin typeface="Times New Roman" panose="02020603050405020304"/>
                <a:cs typeface="Times New Roman" panose="02020603050405020304"/>
              </a:rPr>
              <a:t>Mục</a:t>
            </a:r>
            <a:r>
              <a:rPr lang="en-US" sz="1100" b="1" dirty="0">
                <a:solidFill>
                  <a:srgbClr val="FF0000"/>
                </a:solidFill>
                <a:latin typeface="Times New Roman" panose="02020603050405020304"/>
                <a:cs typeface="Times New Roman" panose="02020603050405020304"/>
              </a:rPr>
              <a:t> 4</a:t>
            </a:r>
            <a:endParaRPr sz="1100" b="1" dirty="0">
              <a:solidFill>
                <a:srgbClr val="FF0000"/>
              </a:solidFill>
              <a:latin typeface="Times New Roman" panose="02020603050405020304"/>
              <a:cs typeface="Times New Roman" panose="02020603050405020304"/>
            </a:endParaRPr>
          </a:p>
        </p:txBody>
      </p:sp>
      <p:sp>
        <p:nvSpPr>
          <p:cNvPr id="76" name="Up-Down Arrow 75"/>
          <p:cNvSpPr/>
          <p:nvPr/>
        </p:nvSpPr>
        <p:spPr>
          <a:xfrm>
            <a:off x="8285480" y="3613912"/>
            <a:ext cx="152400" cy="73736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39"/>
          <p:cNvSpPr txBox="1"/>
          <p:nvPr/>
        </p:nvSpPr>
        <p:spPr>
          <a:xfrm>
            <a:off x="8374380" y="3736456"/>
            <a:ext cx="2056176" cy="646331"/>
          </a:xfrm>
          <a:prstGeom prst="rect">
            <a:avLst/>
          </a:prstGeom>
          <a:noFill/>
        </p:spPr>
        <p:txBody>
          <a:bodyPr wrap="square" rtlCol="0">
            <a:spAutoFit/>
          </a:bodyPr>
          <a:lstStyle/>
          <a:p>
            <a:r>
              <a:rPr lang="en-US" sz="1200" b="1" i="1" dirty="0" err="1">
                <a:latin typeface="Times New Roman" panose="02020603050405020304" pitchFamily="18" charset="0"/>
                <a:cs typeface="Times New Roman" panose="02020603050405020304" pitchFamily="18" charset="0"/>
              </a:rPr>
              <a:t>Đảm</a:t>
            </a:r>
            <a:r>
              <a:rPr lang="en-US" sz="1200" b="1" i="1" dirty="0">
                <a:latin typeface="Times New Roman" panose="02020603050405020304" pitchFamily="18" charset="0"/>
                <a:cs typeface="Times New Roman" panose="02020603050405020304" pitchFamily="18" charset="0"/>
              </a:rPr>
              <a:t> </a:t>
            </a:r>
            <a:r>
              <a:rPr lang="en-US" sz="1200" b="1" i="1" dirty="0" err="1">
                <a:latin typeface="Times New Roman" panose="02020603050405020304" pitchFamily="18" charset="0"/>
                <a:cs typeface="Times New Roman" panose="02020603050405020304" pitchFamily="18" charset="0"/>
              </a:rPr>
              <a:t>bảo</a:t>
            </a:r>
            <a:r>
              <a:rPr lang="en-US" sz="1200" b="1" i="1" dirty="0">
                <a:latin typeface="Times New Roman" panose="02020603050405020304" pitchFamily="18" charset="0"/>
                <a:cs typeface="Times New Roman" panose="02020603050405020304" pitchFamily="18" charset="0"/>
              </a:rPr>
              <a:t> </a:t>
            </a:r>
            <a:r>
              <a:rPr lang="en-US" sz="1200" b="1" i="1" dirty="0" err="1">
                <a:latin typeface="Times New Roman" panose="02020603050405020304" pitchFamily="18" charset="0"/>
                <a:cs typeface="Times New Roman" panose="02020603050405020304" pitchFamily="18" charset="0"/>
              </a:rPr>
              <a:t>khớp</a:t>
            </a:r>
            <a:r>
              <a:rPr lang="en-US" sz="1200" b="1" i="1" dirty="0">
                <a:latin typeface="Times New Roman" panose="02020603050405020304" pitchFamily="18" charset="0"/>
                <a:cs typeface="Times New Roman" panose="02020603050405020304" pitchFamily="18" charset="0"/>
              </a:rPr>
              <a:t> </a:t>
            </a:r>
            <a:r>
              <a:rPr lang="en-US" sz="1200" b="1" i="1" dirty="0" err="1">
                <a:latin typeface="Times New Roman" panose="02020603050405020304" pitchFamily="18" charset="0"/>
                <a:cs typeface="Times New Roman" panose="02020603050405020304" pitchFamily="18" charset="0"/>
              </a:rPr>
              <a:t>đúng</a:t>
            </a:r>
            <a:endParaRPr lang="en-US" sz="1200" b="1" i="1" dirty="0">
              <a:latin typeface="Times New Roman" panose="02020603050405020304" pitchFamily="18" charset="0"/>
              <a:cs typeface="Times New Roman" panose="02020603050405020304" pitchFamily="18" charset="0"/>
            </a:endParaRPr>
          </a:p>
          <a:p>
            <a:r>
              <a:rPr lang="en-US" sz="1200" b="1" i="1" dirty="0">
                <a:latin typeface="Times New Roman" panose="02020603050405020304" pitchFamily="18" charset="0"/>
                <a:cs typeface="Times New Roman" panose="02020603050405020304" pitchFamily="18" charset="0"/>
              </a:rPr>
              <a:t> </a:t>
            </a:r>
            <a:r>
              <a:rPr lang="en-US" sz="1200" b="1" i="1" dirty="0" err="1">
                <a:latin typeface="Times New Roman" panose="02020603050405020304" pitchFamily="18" charset="0"/>
                <a:cs typeface="Times New Roman" panose="02020603050405020304" pitchFamily="18" charset="0"/>
              </a:rPr>
              <a:t>số</a:t>
            </a:r>
            <a:r>
              <a:rPr lang="en-US" sz="1200" b="1" i="1" dirty="0">
                <a:latin typeface="Times New Roman" panose="02020603050405020304" pitchFamily="18" charset="0"/>
                <a:cs typeface="Times New Roman" panose="02020603050405020304" pitchFamily="18" charset="0"/>
              </a:rPr>
              <a:t> </a:t>
            </a:r>
            <a:r>
              <a:rPr lang="en-US" sz="1200" b="1" i="1" dirty="0" err="1">
                <a:latin typeface="Times New Roman" panose="02020603050405020304" pitchFamily="18" charset="0"/>
                <a:cs typeface="Times New Roman" panose="02020603050405020304" pitchFamily="18" charset="0"/>
              </a:rPr>
              <a:t>tiền</a:t>
            </a:r>
            <a:r>
              <a:rPr lang="en-US" sz="1200" b="1" i="1" dirty="0">
                <a:latin typeface="Times New Roman" panose="02020603050405020304" pitchFamily="18" charset="0"/>
                <a:cs typeface="Times New Roman" panose="02020603050405020304" pitchFamily="18" charset="0"/>
              </a:rPr>
              <a:t> </a:t>
            </a:r>
          </a:p>
          <a:p>
            <a:endParaRPr lang="en-US" sz="1200" b="1" i="1" dirty="0">
              <a:latin typeface="Times New Roman" panose="02020603050405020304" pitchFamily="18" charset="0"/>
              <a:cs typeface="Times New Roman" panose="02020603050405020304" pitchFamily="18" charset="0"/>
            </a:endParaRPr>
          </a:p>
        </p:txBody>
      </p:sp>
      <p:sp>
        <p:nvSpPr>
          <p:cNvPr id="78" name="object 14"/>
          <p:cNvSpPr txBox="1"/>
          <p:nvPr/>
        </p:nvSpPr>
        <p:spPr>
          <a:xfrm>
            <a:off x="1294081" y="4114097"/>
            <a:ext cx="1315966" cy="674544"/>
          </a:xfrm>
          <a:prstGeom prst="rect">
            <a:avLst/>
          </a:prstGeom>
          <a:solidFill>
            <a:srgbClr val="FFFFFF"/>
          </a:solidFill>
        </p:spPr>
        <p:txBody>
          <a:bodyPr vert="horz" wrap="square" lIns="0" tIns="43180" rIns="0" bIns="0" rtlCol="0">
            <a:spAutoFit/>
          </a:bodyPr>
          <a:lstStyle/>
          <a:p>
            <a:pPr marL="53975" algn="l">
              <a:lnSpc>
                <a:spcPct val="100000"/>
              </a:lnSpc>
              <a:spcBef>
                <a:spcPts val="340"/>
              </a:spcBef>
            </a:pPr>
            <a:r>
              <a:rPr sz="1200" dirty="0">
                <a:solidFill>
                  <a:srgbClr val="FF0000"/>
                </a:solidFill>
                <a:latin typeface="Times New Roman" panose="02020603050405020304"/>
                <a:cs typeface="Times New Roman" panose="02020603050405020304"/>
              </a:rPr>
              <a:t>10</a:t>
            </a:r>
            <a:r>
              <a:rPr lang="en-US" sz="1200" dirty="0">
                <a:solidFill>
                  <a:srgbClr val="FF0000"/>
                </a:solidFill>
                <a:latin typeface="Times New Roman" panose="02020603050405020304"/>
                <a:cs typeface="Times New Roman" panose="02020603050405020304"/>
              </a:rPr>
              <a:t>.</a:t>
            </a:r>
            <a:r>
              <a:rPr sz="1200" dirty="0">
                <a:solidFill>
                  <a:srgbClr val="FF0000"/>
                </a:solidFill>
                <a:latin typeface="Times New Roman" panose="02020603050405020304"/>
                <a:cs typeface="Times New Roman" panose="02020603050405020304"/>
              </a:rPr>
              <a:t>000</a:t>
            </a:r>
            <a:r>
              <a:rPr lang="en-US" sz="1200" dirty="0">
                <a:solidFill>
                  <a:srgbClr val="FF0000"/>
                </a:solidFill>
                <a:latin typeface="Times New Roman" panose="02020603050405020304"/>
                <a:cs typeface="Times New Roman" panose="02020603050405020304"/>
              </a:rPr>
              <a:t>.</a:t>
            </a:r>
            <a:r>
              <a:rPr sz="1200" dirty="0">
                <a:solidFill>
                  <a:srgbClr val="FF0000"/>
                </a:solidFill>
                <a:latin typeface="Times New Roman" panose="02020603050405020304"/>
                <a:cs typeface="Times New Roman" panose="02020603050405020304"/>
              </a:rPr>
              <a:t>000</a:t>
            </a:r>
            <a:r>
              <a:rPr sz="1200" spc="-25" dirty="0">
                <a:solidFill>
                  <a:srgbClr val="FF0000"/>
                </a:solidFill>
                <a:latin typeface="Times New Roman" panose="02020603050405020304"/>
                <a:cs typeface="Times New Roman" panose="02020603050405020304"/>
              </a:rPr>
              <a:t> </a:t>
            </a:r>
            <a:endParaRPr lang="en-US" sz="1200" spc="-25" dirty="0">
              <a:solidFill>
                <a:srgbClr val="FF0000"/>
              </a:solidFill>
              <a:latin typeface="Times New Roman" panose="02020603050405020304"/>
              <a:cs typeface="Times New Roman" panose="02020603050405020304"/>
            </a:endParaRPr>
          </a:p>
          <a:p>
            <a:pPr marL="53975" algn="l">
              <a:lnSpc>
                <a:spcPct val="100000"/>
              </a:lnSpc>
              <a:spcBef>
                <a:spcPts val="340"/>
              </a:spcBef>
            </a:pPr>
            <a:endParaRPr lang="en-US" sz="1200" i="1" spc="-25" dirty="0">
              <a:solidFill>
                <a:srgbClr val="FF0000"/>
              </a:solidFill>
              <a:latin typeface="Times New Roman" panose="02020603050405020304"/>
              <a:cs typeface="Times New Roman" panose="02020603050405020304"/>
            </a:endParaRPr>
          </a:p>
          <a:p>
            <a:pPr marL="53975" algn="l">
              <a:lnSpc>
                <a:spcPct val="100000"/>
              </a:lnSpc>
              <a:spcBef>
                <a:spcPts val="340"/>
              </a:spcBef>
            </a:pPr>
            <a:r>
              <a:rPr sz="1200" i="1" dirty="0" err="1">
                <a:solidFill>
                  <a:srgbClr val="FF0000"/>
                </a:solidFill>
                <a:latin typeface="Times New Roman" panose="02020603050405020304"/>
                <a:cs typeface="Times New Roman" panose="02020603050405020304"/>
              </a:rPr>
              <a:t>Muời</a:t>
            </a:r>
            <a:r>
              <a:rPr sz="1200" i="1" spc="-20" dirty="0">
                <a:solidFill>
                  <a:srgbClr val="FF0000"/>
                </a:solidFill>
                <a:latin typeface="Times New Roman" panose="02020603050405020304"/>
                <a:cs typeface="Times New Roman" panose="02020603050405020304"/>
              </a:rPr>
              <a:t> </a:t>
            </a:r>
            <a:r>
              <a:rPr sz="1200" i="1" dirty="0">
                <a:solidFill>
                  <a:srgbClr val="FF0000"/>
                </a:solidFill>
                <a:latin typeface="Times New Roman" panose="02020603050405020304"/>
                <a:cs typeface="Times New Roman" panose="02020603050405020304"/>
              </a:rPr>
              <a:t>triệu</a:t>
            </a:r>
            <a:r>
              <a:rPr sz="1200" i="1" spc="-15" dirty="0">
                <a:solidFill>
                  <a:srgbClr val="FF0000"/>
                </a:solidFill>
                <a:latin typeface="Times New Roman" panose="02020603050405020304"/>
                <a:cs typeface="Times New Roman" panose="02020603050405020304"/>
              </a:rPr>
              <a:t> </a:t>
            </a:r>
            <a:r>
              <a:rPr sz="1200" i="1" spc="-20" dirty="0">
                <a:solidFill>
                  <a:srgbClr val="FF0000"/>
                </a:solidFill>
                <a:latin typeface="Times New Roman" panose="02020603050405020304"/>
                <a:cs typeface="Times New Roman" panose="02020603050405020304"/>
              </a:rPr>
              <a:t>đồng</a:t>
            </a:r>
            <a:endParaRPr sz="1200" dirty="0">
              <a:latin typeface="Times New Roman" panose="02020603050405020304"/>
              <a:cs typeface="Times New Roman" panose="02020603050405020304"/>
            </a:endParaRPr>
          </a:p>
        </p:txBody>
      </p:sp>
      <p:sp>
        <p:nvSpPr>
          <p:cNvPr id="79" name="Text Box 78"/>
          <p:cNvSpPr txBox="1"/>
          <p:nvPr/>
        </p:nvSpPr>
        <p:spPr>
          <a:xfrm>
            <a:off x="469900" y="6031865"/>
            <a:ext cx="9827260" cy="1198880"/>
          </a:xfrm>
          <a:prstGeom prst="rect">
            <a:avLst/>
          </a:prstGeom>
          <a:noFill/>
        </p:spPr>
        <p:txBody>
          <a:bodyPr wrap="square" rtlCol="0">
            <a:spAutoFit/>
          </a:bodyPr>
          <a:lstStyle/>
          <a:p>
            <a:r>
              <a:rPr lang="en-US" sz="1200" dirty="0" err="1">
                <a:latin typeface="Times New Roman" panose="02020603050405020304" pitchFamily="18" charset="0"/>
                <a:cs typeface="Times New Roman" panose="02020603050405020304" pitchFamily="18" charset="0"/>
              </a:rPr>
              <a:t>Lưu</a:t>
            </a:r>
            <a:r>
              <a:rPr lang="en-US" sz="1200" dirty="0">
                <a:latin typeface="Times New Roman" panose="02020603050405020304" pitchFamily="18" charset="0"/>
                <a:cs typeface="Times New Roman" panose="02020603050405020304" pitchFamily="18" charset="0"/>
              </a:rPr>
              <a:t> ý: </a:t>
            </a:r>
          </a:p>
          <a:p>
            <a:pPr marL="171450" indent="-171450">
              <a:buFont typeface="Arial" panose="020B0604020202020204" pitchFamily="34" charset="0"/>
              <a:buChar char="•"/>
            </a:pPr>
            <a:r>
              <a:rPr sz="1200" dirty="0">
                <a:solidFill>
                  <a:srgbClr val="FF0000"/>
                </a:solidFill>
                <a:latin typeface="Times New Roman" panose="02020603050405020304"/>
                <a:cs typeface="Times New Roman" panose="02020603050405020304"/>
                <a:sym typeface="+mn-ea"/>
              </a:rPr>
              <a:t>&lt;SỐ</a:t>
            </a:r>
            <a:r>
              <a:rPr sz="1200" spc="-40" dirty="0">
                <a:solidFill>
                  <a:srgbClr val="FF0000"/>
                </a:solidFill>
                <a:latin typeface="Times New Roman" panose="02020603050405020304"/>
                <a:cs typeface="Times New Roman" panose="02020603050405020304"/>
                <a:sym typeface="+mn-ea"/>
              </a:rPr>
              <a:t> </a:t>
            </a:r>
            <a:r>
              <a:rPr sz="1200" spc="-20" dirty="0">
                <a:solidFill>
                  <a:srgbClr val="FF0000"/>
                </a:solidFill>
                <a:latin typeface="Times New Roman" panose="02020603050405020304"/>
                <a:cs typeface="Times New Roman" panose="02020603050405020304"/>
                <a:sym typeface="+mn-ea"/>
              </a:rPr>
              <a:t>TIỀN&gt;</a:t>
            </a:r>
            <a:r>
              <a:rPr lang="en-US" altLang="en-US" sz="1200" spc="-20" dirty="0">
                <a:solidFill>
                  <a:srgbClr val="FF0000"/>
                </a:solidFill>
                <a:latin typeface="Times New Roman" panose="02020603050405020304"/>
                <a:cs typeface="Times New Roman" panose="02020603050405020304"/>
                <a:sym typeface="+mn-ea"/>
              </a:rPr>
              <a:t> tại mục số 4 l</a:t>
            </a:r>
            <a:r>
              <a:rPr lang="en-US" altLang="en-US" sz="1200" spc="-20" dirty="0">
                <a:solidFill>
                  <a:schemeClr val="tx1"/>
                </a:solidFill>
                <a:latin typeface="Times New Roman" panose="02020603050405020304"/>
                <a:cs typeface="Times New Roman" panose="02020603050405020304"/>
                <a:sym typeface="+mn-ea"/>
              </a:rPr>
              <a:t>à hệ thống hiển thị khoản phí theo thứ tự thanh toán mà bạn đang thực hiện. Ví dụ: Lần thanh toán đầu tiên là thanh toán “học phí” --&gt; màn hình này hiển thị số tiền “học phí”. Lần thanh toán tiếp theo là “bảo </a:t>
            </a:r>
            <a:r>
              <a:rPr lang="en-US" altLang="en-US" sz="1200" spc="-20" dirty="0" err="1">
                <a:solidFill>
                  <a:schemeClr val="tx1"/>
                </a:solidFill>
                <a:latin typeface="Times New Roman" panose="02020603050405020304"/>
                <a:cs typeface="Times New Roman" panose="02020603050405020304"/>
                <a:sym typeface="+mn-ea"/>
              </a:rPr>
              <a:t>hiểm</a:t>
            </a:r>
            <a:r>
              <a:rPr lang="en-US" altLang="en-US" sz="1200" spc="-20" dirty="0">
                <a:solidFill>
                  <a:schemeClr val="tx1"/>
                </a:solidFill>
                <a:latin typeface="Times New Roman" panose="02020603050405020304"/>
                <a:cs typeface="Times New Roman" panose="02020603050405020304"/>
                <a:sym typeface="+mn-ea"/>
              </a:rPr>
              <a:t> y </a:t>
            </a:r>
            <a:r>
              <a:rPr lang="en-US" altLang="en-US" sz="1200" spc="-20" dirty="0" err="1">
                <a:solidFill>
                  <a:schemeClr val="tx1"/>
                </a:solidFill>
                <a:latin typeface="Times New Roman" panose="02020603050405020304"/>
                <a:cs typeface="Times New Roman" panose="02020603050405020304"/>
                <a:sym typeface="+mn-ea"/>
              </a:rPr>
              <a:t>tế</a:t>
            </a:r>
            <a:r>
              <a:rPr lang="en-US" altLang="en-US" sz="1200" spc="-20" dirty="0">
                <a:solidFill>
                  <a:schemeClr val="tx1"/>
                </a:solidFill>
                <a:latin typeface="Times New Roman" panose="02020603050405020304"/>
                <a:cs typeface="Times New Roman" panose="02020603050405020304"/>
                <a:sym typeface="+mn-ea"/>
              </a:rPr>
              <a:t>” thì màn hình này hiển thị số tiền bảo </a:t>
            </a:r>
            <a:r>
              <a:rPr lang="en-US" altLang="en-US" sz="1200" spc="-20" dirty="0" err="1">
                <a:solidFill>
                  <a:schemeClr val="tx1"/>
                </a:solidFill>
                <a:latin typeface="Times New Roman" panose="02020603050405020304"/>
                <a:cs typeface="Times New Roman" panose="02020603050405020304"/>
                <a:sym typeface="+mn-ea"/>
              </a:rPr>
              <a:t>hiểm</a:t>
            </a:r>
            <a:r>
              <a:rPr lang="en-US" altLang="en-US" sz="1200" spc="-20" dirty="0">
                <a:solidFill>
                  <a:schemeClr val="tx1"/>
                </a:solidFill>
                <a:latin typeface="Times New Roman" panose="02020603050405020304"/>
                <a:cs typeface="Times New Roman" panose="02020603050405020304"/>
                <a:sym typeface="+mn-ea"/>
              </a:rPr>
              <a:t> y </a:t>
            </a:r>
            <a:r>
              <a:rPr lang="en-US" altLang="en-US" sz="1200" spc="-20" dirty="0" err="1">
                <a:solidFill>
                  <a:schemeClr val="tx1"/>
                </a:solidFill>
                <a:latin typeface="Times New Roman" panose="02020603050405020304"/>
                <a:cs typeface="Times New Roman" panose="02020603050405020304"/>
                <a:sym typeface="+mn-ea"/>
              </a:rPr>
              <a:t>tế</a:t>
            </a:r>
            <a:endParaRPr lang="en-US" altLang="en-US" sz="1200" spc="-20" dirty="0">
              <a:solidFill>
                <a:schemeClr val="tx1"/>
              </a:solidFill>
              <a:latin typeface="Times New Roman" panose="02020603050405020304"/>
              <a:cs typeface="Times New Roman" panose="02020603050405020304"/>
              <a:sym typeface="+mn-ea"/>
            </a:endParaRPr>
          </a:p>
          <a:p>
            <a:pPr marL="171450" indent="-171450">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sym typeface="+mn-ea"/>
              </a:rPr>
              <a:t>Sinh </a:t>
            </a:r>
            <a:r>
              <a:rPr lang="en-US" sz="1200" dirty="0" err="1">
                <a:latin typeface="Times New Roman" panose="02020603050405020304" pitchFamily="18" charset="0"/>
                <a:cs typeface="Times New Roman" panose="02020603050405020304" pitchFamily="18" charset="0"/>
                <a:sym typeface="+mn-ea"/>
              </a:rPr>
              <a:t>viên</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kiểm</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tra</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tính</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chính</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xác</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và</a:t>
            </a:r>
            <a:r>
              <a:rPr lang="en-US" sz="1200" dirty="0">
                <a:latin typeface="Times New Roman" panose="02020603050405020304" pitchFamily="18" charset="0"/>
                <a:cs typeface="Times New Roman" panose="02020603050405020304" pitchFamily="18" charset="0"/>
                <a:sym typeface="+mn-ea"/>
              </a:rPr>
              <a:t> </a:t>
            </a:r>
            <a:r>
              <a:rPr lang="en-US" sz="1200" dirty="0" err="1">
                <a:latin typeface="Times New Roman" panose="02020603050405020304" pitchFamily="18" charset="0"/>
                <a:cs typeface="Times New Roman" panose="02020603050405020304" pitchFamily="18" charset="0"/>
                <a:sym typeface="+mn-ea"/>
              </a:rPr>
              <a:t>nhập</a:t>
            </a:r>
            <a:r>
              <a:rPr lang="en-US" sz="1200" dirty="0">
                <a:latin typeface="Times New Roman" panose="02020603050405020304" pitchFamily="18" charset="0"/>
                <a:cs typeface="Times New Roman" panose="02020603050405020304" pitchFamily="18" charset="0"/>
                <a:sym typeface="+mn-ea"/>
              </a:rPr>
              <a:t> </a:t>
            </a:r>
            <a:r>
              <a:rPr sz="1200" dirty="0">
                <a:solidFill>
                  <a:srgbClr val="FF0000"/>
                </a:solidFill>
                <a:latin typeface="Times New Roman" panose="02020603050405020304"/>
                <a:cs typeface="Times New Roman" panose="02020603050405020304"/>
                <a:sym typeface="+mn-ea"/>
              </a:rPr>
              <a:t>&lt;SỐ</a:t>
            </a:r>
            <a:r>
              <a:rPr sz="1200" spc="-40" dirty="0">
                <a:solidFill>
                  <a:srgbClr val="FF0000"/>
                </a:solidFill>
                <a:latin typeface="Times New Roman" panose="02020603050405020304"/>
                <a:cs typeface="Times New Roman" panose="02020603050405020304"/>
                <a:sym typeface="+mn-ea"/>
              </a:rPr>
              <a:t> </a:t>
            </a:r>
            <a:r>
              <a:rPr sz="1200" spc="-20" dirty="0">
                <a:solidFill>
                  <a:srgbClr val="FF0000"/>
                </a:solidFill>
                <a:latin typeface="Times New Roman" panose="02020603050405020304"/>
                <a:cs typeface="Times New Roman" panose="02020603050405020304"/>
                <a:sym typeface="+mn-ea"/>
              </a:rPr>
              <a:t>TIỀN&gt;</a:t>
            </a:r>
            <a:r>
              <a:rPr lang="en-US" altLang="en-US" sz="1200" spc="-20" dirty="0">
                <a:solidFill>
                  <a:srgbClr val="FF0000"/>
                </a:solidFill>
                <a:latin typeface="Times New Roman" panose="02020603050405020304"/>
                <a:cs typeface="Times New Roman" panose="02020603050405020304"/>
                <a:sym typeface="+mn-ea"/>
              </a:rPr>
              <a:t> tại mục số 6 phải đảm bảo khớp đúng với với mục số 4 </a:t>
            </a:r>
          </a:p>
          <a:p>
            <a:pPr marL="171450" indent="-171450">
              <a:buFont typeface="Arial" panose="020B0604020202020204" pitchFamily="34" charset="0"/>
              <a:buChar char="•"/>
            </a:pPr>
            <a:r>
              <a:rPr kumimoji="0" lang="en-US" sz="1200" b="0" i="0" u="none" strike="noStrike" kern="0" cap="none" spc="0" normalizeH="0" baseline="0" noProof="1">
                <a:latin typeface="Times New Roman" panose="02020603050405020304" pitchFamily="18" charset="0"/>
                <a:ea typeface="Arial" panose="020B0604020202020204" pitchFamily="34" charset="0"/>
                <a:cs typeface="Times New Roman" panose="02020603050405020304" pitchFamily="18" charset="0"/>
                <a:sym typeface="+mn-ea"/>
              </a:rPr>
              <a:t>Sau khi hiển thị màn hình thanh toán thành công, sinh viên quay lại màn hình chính để thực hiện thanh toán cho khoản phí tiếp theo (bảo hiểm) theo các bước tương tự như trên</a:t>
            </a:r>
            <a:endParaRPr lang="en-US" altLang="en-US" sz="1200" spc="-20" dirty="0">
              <a:solidFill>
                <a:srgbClr val="FF0000"/>
              </a:solidFill>
              <a:latin typeface="Times New Roman" panose="02020603050405020304"/>
              <a:cs typeface="Times New Roman" panose="02020603050405020304"/>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Slide Number Placeholder 6"/>
          <p:cNvSpPr>
            <a:spLocks noGrp="1"/>
          </p:cNvSpPr>
          <p:nvPr>
            <p:ph type="sldNum" sz="quarter" idx="7"/>
          </p:nvPr>
        </p:nvSpPr>
        <p:spPr/>
        <p:txBody>
          <a:bodyPr/>
          <a:lstStyle/>
          <a:p>
            <a:fld id="{B6F15528-21DE-4FAA-801E-634DDDAF4B2B}" type="slidenum">
              <a:rPr lang="en-US" smtClean="0"/>
              <a:t>5</a:t>
            </a:fld>
            <a:endParaRPr lang="en-US"/>
          </a:p>
        </p:txBody>
      </p:sp>
      <p:sp>
        <p:nvSpPr>
          <p:cNvPr id="8" name="object 2"/>
          <p:cNvSpPr txBox="1"/>
          <p:nvPr/>
        </p:nvSpPr>
        <p:spPr>
          <a:xfrm>
            <a:off x="956562" y="1109218"/>
            <a:ext cx="5761738" cy="1084580"/>
          </a:xfrm>
          <a:prstGeom prst="rect">
            <a:avLst/>
          </a:prstGeom>
        </p:spPr>
        <p:txBody>
          <a:bodyPr vert="horz" wrap="square" lIns="0" tIns="12065" rIns="0" bIns="0" rtlCol="0">
            <a:spAutoFit/>
          </a:bodyPr>
          <a:lstStyle/>
          <a:p>
            <a:pPr marL="12700">
              <a:lnSpc>
                <a:spcPct val="100000"/>
              </a:lnSpc>
              <a:spcBef>
                <a:spcPts val="95"/>
              </a:spcBef>
            </a:pPr>
            <a:r>
              <a:rPr sz="1300" b="1" dirty="0">
                <a:latin typeface="Times New Roman" panose="02020603050405020304"/>
                <a:cs typeface="Times New Roman" panose="02020603050405020304"/>
              </a:rPr>
              <a:t>3.</a:t>
            </a:r>
            <a:r>
              <a:rPr sz="1300" b="1" spc="44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Nộp</a:t>
            </a:r>
            <a:r>
              <a:rPr sz="1300" b="1" spc="-3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học</a:t>
            </a:r>
            <a:r>
              <a:rPr sz="1300" b="1" spc="-1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phí</a:t>
            </a:r>
            <a:r>
              <a:rPr sz="1300" b="1" spc="-2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tại</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quầy</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giao</a:t>
            </a:r>
            <a:r>
              <a:rPr sz="1300" b="1" spc="-2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dịch</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của</a:t>
            </a:r>
            <a:r>
              <a:rPr sz="1300" b="1" spc="-3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Vietcombank</a:t>
            </a:r>
            <a:r>
              <a:rPr sz="1300" b="1" spc="-25"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hoặc</a:t>
            </a:r>
            <a:r>
              <a:rPr sz="1300" b="1" spc="-3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các</a:t>
            </a:r>
            <a:r>
              <a:rPr sz="1300" b="1" spc="-2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ngân</a:t>
            </a:r>
            <a:r>
              <a:rPr sz="1300" b="1" spc="-30" dirty="0">
                <a:latin typeface="Times New Roman" panose="02020603050405020304"/>
                <a:cs typeface="Times New Roman" panose="02020603050405020304"/>
              </a:rPr>
              <a:t> </a:t>
            </a:r>
            <a:r>
              <a:rPr sz="1300" b="1" dirty="0">
                <a:latin typeface="Times New Roman" panose="02020603050405020304"/>
                <a:cs typeface="Times New Roman" panose="02020603050405020304"/>
              </a:rPr>
              <a:t>hàng</a:t>
            </a:r>
            <a:r>
              <a:rPr sz="1300" b="1" spc="-25" dirty="0">
                <a:latin typeface="Times New Roman" panose="02020603050405020304"/>
                <a:cs typeface="Times New Roman" panose="02020603050405020304"/>
              </a:rPr>
              <a:t> </a:t>
            </a:r>
            <a:r>
              <a:rPr sz="1300" b="1" spc="-10" dirty="0">
                <a:latin typeface="Times New Roman" panose="02020603050405020304"/>
                <a:cs typeface="Times New Roman" panose="02020603050405020304"/>
              </a:rPr>
              <a:t>khác:</a:t>
            </a:r>
            <a:endParaRPr sz="1300" dirty="0">
              <a:latin typeface="Times New Roman" panose="02020603050405020304"/>
              <a:cs typeface="Times New Roman" panose="02020603050405020304"/>
            </a:endParaRPr>
          </a:p>
          <a:p>
            <a:pPr>
              <a:lnSpc>
                <a:spcPct val="100000"/>
              </a:lnSpc>
              <a:spcBef>
                <a:spcPts val="115"/>
              </a:spcBef>
            </a:pPr>
            <a:endParaRPr sz="1300" dirty="0">
              <a:latin typeface="Times New Roman" panose="02020603050405020304"/>
              <a:cs typeface="Times New Roman" panose="02020603050405020304"/>
            </a:endParaRPr>
          </a:p>
          <a:p>
            <a:pPr marL="240030" marR="5080" algn="just">
              <a:lnSpc>
                <a:spcPct val="110000"/>
              </a:lnSpc>
              <a:spcBef>
                <a:spcPts val="5"/>
              </a:spcBef>
            </a:pPr>
            <a:r>
              <a:rPr sz="1300" dirty="0" err="1">
                <a:latin typeface="Times New Roman" panose="02020603050405020304"/>
                <a:cs typeface="Times New Roman" panose="02020603050405020304"/>
              </a:rPr>
              <a:t>Quý</a:t>
            </a:r>
            <a:r>
              <a:rPr sz="1300" spc="-60" dirty="0">
                <a:latin typeface="Times New Roman" panose="02020603050405020304"/>
                <a:cs typeface="Times New Roman" panose="02020603050405020304"/>
              </a:rPr>
              <a:t> </a:t>
            </a:r>
            <a:r>
              <a:rPr lang="en-US" sz="1300" dirty="0" err="1">
                <a:latin typeface="Times New Roman" panose="02020603050405020304"/>
                <a:cs typeface="Times New Roman" panose="02020603050405020304"/>
              </a:rPr>
              <a:t>Phụ</a:t>
            </a:r>
            <a:r>
              <a:rPr lang="en-US" sz="1300" dirty="0">
                <a:latin typeface="Times New Roman" panose="02020603050405020304"/>
                <a:cs typeface="Times New Roman" panose="02020603050405020304"/>
              </a:rPr>
              <a:t> </a:t>
            </a:r>
            <a:r>
              <a:rPr lang="en-US" sz="1300" dirty="0" err="1">
                <a:latin typeface="Times New Roman" panose="02020603050405020304"/>
                <a:cs typeface="Times New Roman" panose="02020603050405020304"/>
              </a:rPr>
              <a:t>huynh</a:t>
            </a:r>
            <a:r>
              <a:rPr lang="en-US" sz="1300" dirty="0">
                <a:latin typeface="Times New Roman" panose="02020603050405020304"/>
                <a:cs typeface="Times New Roman" panose="02020603050405020304"/>
              </a:rPr>
              <a:t>/Sinh </a:t>
            </a:r>
            <a:r>
              <a:rPr lang="en-US" sz="1300" dirty="0" err="1">
                <a:latin typeface="Times New Roman" panose="02020603050405020304"/>
                <a:cs typeface="Times New Roman" panose="02020603050405020304"/>
              </a:rPr>
              <a:t>viên</a:t>
            </a:r>
            <a:r>
              <a:rPr sz="1300" spc="-50" dirty="0">
                <a:latin typeface="Times New Roman" panose="02020603050405020304"/>
                <a:cs typeface="Times New Roman" panose="02020603050405020304"/>
              </a:rPr>
              <a:t> </a:t>
            </a:r>
            <a:r>
              <a:rPr sz="1300" dirty="0">
                <a:latin typeface="Times New Roman" panose="02020603050405020304"/>
                <a:cs typeface="Times New Roman" panose="02020603050405020304"/>
              </a:rPr>
              <a:t>đến</a:t>
            </a:r>
            <a:r>
              <a:rPr sz="1300" spc="-60" dirty="0">
                <a:latin typeface="Times New Roman" panose="02020603050405020304"/>
                <a:cs typeface="Times New Roman" panose="02020603050405020304"/>
              </a:rPr>
              <a:t> </a:t>
            </a:r>
            <a:r>
              <a:rPr sz="1300" dirty="0">
                <a:latin typeface="Times New Roman" panose="02020603050405020304"/>
                <a:cs typeface="Times New Roman" panose="02020603050405020304"/>
              </a:rPr>
              <a:t>quầy</a:t>
            </a:r>
            <a:r>
              <a:rPr sz="1300" spc="-80" dirty="0">
                <a:latin typeface="Times New Roman" panose="02020603050405020304"/>
                <a:cs typeface="Times New Roman" panose="02020603050405020304"/>
              </a:rPr>
              <a:t> </a:t>
            </a:r>
            <a:r>
              <a:rPr sz="1300" dirty="0">
                <a:latin typeface="Times New Roman" panose="02020603050405020304"/>
                <a:cs typeface="Times New Roman" panose="02020603050405020304"/>
              </a:rPr>
              <a:t>giao</a:t>
            </a:r>
            <a:r>
              <a:rPr sz="1300" spc="-60" dirty="0">
                <a:latin typeface="Times New Roman" panose="02020603050405020304"/>
                <a:cs typeface="Times New Roman" panose="02020603050405020304"/>
              </a:rPr>
              <a:t> </a:t>
            </a:r>
            <a:r>
              <a:rPr sz="1300" dirty="0">
                <a:latin typeface="Times New Roman" panose="02020603050405020304"/>
                <a:cs typeface="Times New Roman" panose="02020603050405020304"/>
              </a:rPr>
              <a:t>dịch</a:t>
            </a:r>
            <a:r>
              <a:rPr sz="1300" spc="-50" dirty="0">
                <a:latin typeface="Times New Roman" panose="02020603050405020304"/>
                <a:cs typeface="Times New Roman" panose="02020603050405020304"/>
              </a:rPr>
              <a:t> </a:t>
            </a:r>
            <a:r>
              <a:rPr sz="1300" dirty="0">
                <a:latin typeface="Times New Roman" panose="02020603050405020304"/>
                <a:cs typeface="Times New Roman" panose="02020603050405020304"/>
              </a:rPr>
              <a:t>của</a:t>
            </a:r>
            <a:r>
              <a:rPr sz="1300" spc="-45" dirty="0">
                <a:latin typeface="Times New Roman" panose="02020603050405020304"/>
                <a:cs typeface="Times New Roman" panose="02020603050405020304"/>
              </a:rPr>
              <a:t> </a:t>
            </a:r>
            <a:r>
              <a:rPr sz="1300" spc="-10" dirty="0">
                <a:latin typeface="Times New Roman" panose="02020603050405020304"/>
                <a:cs typeface="Times New Roman" panose="02020603050405020304"/>
              </a:rPr>
              <a:t>Vietcombank</a:t>
            </a:r>
            <a:r>
              <a:rPr sz="1300" spc="-60" dirty="0">
                <a:latin typeface="Times New Roman" panose="02020603050405020304"/>
                <a:cs typeface="Times New Roman" panose="02020603050405020304"/>
              </a:rPr>
              <a:t> </a:t>
            </a:r>
            <a:r>
              <a:rPr sz="1300" dirty="0">
                <a:latin typeface="Times New Roman" panose="02020603050405020304"/>
                <a:cs typeface="Times New Roman" panose="02020603050405020304"/>
              </a:rPr>
              <a:t>hoặc</a:t>
            </a:r>
            <a:r>
              <a:rPr sz="1300" spc="-50" dirty="0">
                <a:latin typeface="Times New Roman" panose="02020603050405020304"/>
                <a:cs typeface="Times New Roman" panose="02020603050405020304"/>
              </a:rPr>
              <a:t> </a:t>
            </a:r>
            <a:r>
              <a:rPr sz="1300" dirty="0">
                <a:latin typeface="Times New Roman" panose="02020603050405020304"/>
                <a:cs typeface="Times New Roman" panose="02020603050405020304"/>
              </a:rPr>
              <a:t>các</a:t>
            </a:r>
            <a:r>
              <a:rPr sz="1300" spc="-55" dirty="0">
                <a:latin typeface="Times New Roman" panose="02020603050405020304"/>
                <a:cs typeface="Times New Roman" panose="02020603050405020304"/>
              </a:rPr>
              <a:t> </a:t>
            </a:r>
            <a:r>
              <a:rPr sz="1300" dirty="0">
                <a:latin typeface="Times New Roman" panose="02020603050405020304"/>
                <a:cs typeface="Times New Roman" panose="02020603050405020304"/>
              </a:rPr>
              <a:t>ngân</a:t>
            </a:r>
            <a:r>
              <a:rPr sz="1300" spc="-60" dirty="0">
                <a:latin typeface="Times New Roman" panose="02020603050405020304"/>
                <a:cs typeface="Times New Roman" panose="02020603050405020304"/>
              </a:rPr>
              <a:t> </a:t>
            </a:r>
            <a:r>
              <a:rPr sz="1300" dirty="0">
                <a:latin typeface="Times New Roman" panose="02020603050405020304"/>
                <a:cs typeface="Times New Roman" panose="02020603050405020304"/>
              </a:rPr>
              <a:t>hàng</a:t>
            </a:r>
            <a:r>
              <a:rPr sz="1300" spc="-50" dirty="0">
                <a:latin typeface="Times New Roman" panose="02020603050405020304"/>
                <a:cs typeface="Times New Roman" panose="02020603050405020304"/>
              </a:rPr>
              <a:t> </a:t>
            </a:r>
            <a:r>
              <a:rPr sz="1300" dirty="0">
                <a:latin typeface="Times New Roman" panose="02020603050405020304"/>
                <a:cs typeface="Times New Roman" panose="02020603050405020304"/>
              </a:rPr>
              <a:t>khác</a:t>
            </a:r>
            <a:r>
              <a:rPr sz="1300" spc="-60" dirty="0">
                <a:latin typeface="Times New Roman" panose="02020603050405020304"/>
                <a:cs typeface="Times New Roman" panose="02020603050405020304"/>
              </a:rPr>
              <a:t> </a:t>
            </a:r>
            <a:r>
              <a:rPr sz="1300" dirty="0">
                <a:latin typeface="Times New Roman" panose="02020603050405020304"/>
                <a:cs typeface="Times New Roman" panose="02020603050405020304"/>
              </a:rPr>
              <a:t>và</a:t>
            </a:r>
            <a:r>
              <a:rPr sz="1300" spc="-20" dirty="0">
                <a:latin typeface="Times New Roman" panose="02020603050405020304"/>
                <a:cs typeface="Times New Roman" panose="02020603050405020304"/>
              </a:rPr>
              <a:t> </a:t>
            </a:r>
            <a:r>
              <a:rPr sz="1300" spc="-25" dirty="0">
                <a:latin typeface="Times New Roman" panose="02020603050405020304"/>
                <a:cs typeface="Times New Roman" panose="02020603050405020304"/>
              </a:rPr>
              <a:t>yêu </a:t>
            </a:r>
            <a:r>
              <a:rPr sz="1300" dirty="0">
                <a:latin typeface="Times New Roman" panose="02020603050405020304"/>
                <a:cs typeface="Times New Roman" panose="02020603050405020304"/>
              </a:rPr>
              <a:t>cầu</a:t>
            </a:r>
            <a:r>
              <a:rPr sz="1300" spc="10" dirty="0">
                <a:latin typeface="Times New Roman" panose="02020603050405020304"/>
                <a:cs typeface="Times New Roman" panose="02020603050405020304"/>
              </a:rPr>
              <a:t> </a:t>
            </a:r>
            <a:r>
              <a:rPr sz="1300" dirty="0">
                <a:latin typeface="Times New Roman" panose="02020603050405020304"/>
                <a:cs typeface="Times New Roman" panose="02020603050405020304"/>
              </a:rPr>
              <a:t>nộp</a:t>
            </a:r>
            <a:r>
              <a:rPr sz="1300" spc="25" dirty="0">
                <a:latin typeface="Times New Roman" panose="02020603050405020304"/>
                <a:cs typeface="Times New Roman" panose="02020603050405020304"/>
              </a:rPr>
              <a:t> </a:t>
            </a:r>
            <a:r>
              <a:rPr sz="1300" dirty="0">
                <a:latin typeface="Times New Roman" panose="02020603050405020304"/>
                <a:cs typeface="Times New Roman" panose="02020603050405020304"/>
              </a:rPr>
              <a:t>tiền</a:t>
            </a:r>
            <a:r>
              <a:rPr sz="1300" spc="40" dirty="0">
                <a:latin typeface="Times New Roman" panose="02020603050405020304"/>
                <a:cs typeface="Times New Roman" panose="02020603050405020304"/>
              </a:rPr>
              <a:t> </a:t>
            </a:r>
            <a:r>
              <a:rPr sz="1300" dirty="0">
                <a:latin typeface="Times New Roman" panose="02020603050405020304"/>
                <a:cs typeface="Times New Roman" panose="02020603050405020304"/>
              </a:rPr>
              <a:t>mặt</a:t>
            </a:r>
            <a:r>
              <a:rPr sz="1300" spc="25" dirty="0">
                <a:latin typeface="Times New Roman" panose="02020603050405020304"/>
                <a:cs typeface="Times New Roman" panose="02020603050405020304"/>
              </a:rPr>
              <a:t> </a:t>
            </a:r>
            <a:r>
              <a:rPr sz="1300" dirty="0">
                <a:latin typeface="Times New Roman" panose="02020603050405020304"/>
                <a:cs typeface="Times New Roman" panose="02020603050405020304"/>
              </a:rPr>
              <a:t>vào</a:t>
            </a:r>
            <a:r>
              <a:rPr sz="1300" spc="15" dirty="0">
                <a:latin typeface="Times New Roman" panose="02020603050405020304"/>
                <a:cs typeface="Times New Roman" panose="02020603050405020304"/>
              </a:rPr>
              <a:t> </a:t>
            </a:r>
            <a:r>
              <a:rPr sz="1300" dirty="0">
                <a:latin typeface="Times New Roman" panose="02020603050405020304"/>
                <a:cs typeface="Times New Roman" panose="02020603050405020304"/>
              </a:rPr>
              <a:t>tài</a:t>
            </a:r>
            <a:r>
              <a:rPr sz="1300" spc="15" dirty="0">
                <a:latin typeface="Times New Roman" panose="02020603050405020304"/>
                <a:cs typeface="Times New Roman" panose="02020603050405020304"/>
              </a:rPr>
              <a:t> </a:t>
            </a:r>
            <a:r>
              <a:rPr sz="1300" dirty="0">
                <a:latin typeface="Times New Roman" panose="02020603050405020304"/>
                <a:cs typeface="Times New Roman" panose="02020603050405020304"/>
              </a:rPr>
              <a:t>khoản</a:t>
            </a:r>
            <a:r>
              <a:rPr sz="1300" spc="25" dirty="0">
                <a:latin typeface="Times New Roman" panose="02020603050405020304"/>
                <a:cs typeface="Times New Roman" panose="02020603050405020304"/>
              </a:rPr>
              <a:t> </a:t>
            </a:r>
            <a:r>
              <a:rPr sz="1300" dirty="0">
                <a:latin typeface="Times New Roman" panose="02020603050405020304"/>
                <a:cs typeface="Times New Roman" panose="02020603050405020304"/>
              </a:rPr>
              <a:t>định</a:t>
            </a:r>
            <a:r>
              <a:rPr sz="1300" spc="25" dirty="0">
                <a:latin typeface="Times New Roman" panose="02020603050405020304"/>
                <a:cs typeface="Times New Roman" panose="02020603050405020304"/>
              </a:rPr>
              <a:t> </a:t>
            </a:r>
            <a:r>
              <a:rPr sz="1300" dirty="0">
                <a:latin typeface="Times New Roman" panose="02020603050405020304"/>
                <a:cs typeface="Times New Roman" panose="02020603050405020304"/>
              </a:rPr>
              <a:t>danh.</a:t>
            </a:r>
            <a:r>
              <a:rPr sz="1300" spc="15" dirty="0">
                <a:latin typeface="Times New Roman" panose="02020603050405020304"/>
                <a:cs typeface="Times New Roman" panose="02020603050405020304"/>
              </a:rPr>
              <a:t> </a:t>
            </a:r>
            <a:r>
              <a:rPr sz="1300" dirty="0">
                <a:latin typeface="Times New Roman" panose="02020603050405020304"/>
                <a:cs typeface="Times New Roman" panose="02020603050405020304"/>
              </a:rPr>
              <a:t>Các</a:t>
            </a:r>
            <a:r>
              <a:rPr sz="1300" spc="10" dirty="0">
                <a:latin typeface="Times New Roman" panose="02020603050405020304"/>
                <a:cs typeface="Times New Roman" panose="02020603050405020304"/>
              </a:rPr>
              <a:t> </a:t>
            </a:r>
            <a:r>
              <a:rPr sz="1300" dirty="0">
                <a:latin typeface="Times New Roman" panose="02020603050405020304"/>
                <a:cs typeface="Times New Roman" panose="02020603050405020304"/>
              </a:rPr>
              <a:t>thông</a:t>
            </a:r>
            <a:r>
              <a:rPr sz="1300" spc="25" dirty="0">
                <a:latin typeface="Times New Roman" panose="02020603050405020304"/>
                <a:cs typeface="Times New Roman" panose="02020603050405020304"/>
              </a:rPr>
              <a:t> </a:t>
            </a:r>
            <a:r>
              <a:rPr sz="1300" dirty="0">
                <a:latin typeface="Times New Roman" panose="02020603050405020304"/>
                <a:cs typeface="Times New Roman" panose="02020603050405020304"/>
              </a:rPr>
              <a:t>tin</a:t>
            </a:r>
            <a:r>
              <a:rPr sz="1300" spc="40" dirty="0">
                <a:latin typeface="Times New Roman" panose="02020603050405020304"/>
                <a:cs typeface="Times New Roman" panose="02020603050405020304"/>
              </a:rPr>
              <a:t> </a:t>
            </a:r>
            <a:r>
              <a:rPr sz="1300" dirty="0">
                <a:latin typeface="Times New Roman" panose="02020603050405020304"/>
                <a:cs typeface="Times New Roman" panose="02020603050405020304"/>
              </a:rPr>
              <a:t>giao</a:t>
            </a:r>
            <a:r>
              <a:rPr sz="1300" spc="30" dirty="0">
                <a:latin typeface="Times New Roman" panose="02020603050405020304"/>
                <a:cs typeface="Times New Roman" panose="02020603050405020304"/>
              </a:rPr>
              <a:t> </a:t>
            </a:r>
            <a:r>
              <a:rPr sz="1300" dirty="0">
                <a:latin typeface="Times New Roman" panose="02020603050405020304"/>
                <a:cs typeface="Times New Roman" panose="02020603050405020304"/>
              </a:rPr>
              <a:t>dịch</a:t>
            </a:r>
            <a:r>
              <a:rPr sz="1300" spc="15" dirty="0">
                <a:latin typeface="Times New Roman" panose="02020603050405020304"/>
                <a:cs typeface="Times New Roman" panose="02020603050405020304"/>
              </a:rPr>
              <a:t> </a:t>
            </a:r>
            <a:r>
              <a:rPr sz="1300" dirty="0">
                <a:latin typeface="Times New Roman" panose="02020603050405020304"/>
                <a:cs typeface="Times New Roman" panose="02020603050405020304"/>
              </a:rPr>
              <a:t>cần</a:t>
            </a:r>
            <a:r>
              <a:rPr sz="1300" spc="15" dirty="0">
                <a:latin typeface="Times New Roman" panose="02020603050405020304"/>
                <a:cs typeface="Times New Roman" panose="02020603050405020304"/>
              </a:rPr>
              <a:t> </a:t>
            </a:r>
            <a:r>
              <a:rPr sz="1300" dirty="0">
                <a:latin typeface="Times New Roman" panose="02020603050405020304"/>
                <a:cs typeface="Times New Roman" panose="02020603050405020304"/>
              </a:rPr>
              <a:t>cung</a:t>
            </a:r>
            <a:r>
              <a:rPr sz="1300" spc="30" dirty="0">
                <a:latin typeface="Times New Roman" panose="02020603050405020304"/>
                <a:cs typeface="Times New Roman" panose="02020603050405020304"/>
              </a:rPr>
              <a:t> </a:t>
            </a:r>
            <a:r>
              <a:rPr sz="1300" spc="-25" dirty="0">
                <a:latin typeface="Times New Roman" panose="02020603050405020304"/>
                <a:cs typeface="Times New Roman" panose="02020603050405020304"/>
              </a:rPr>
              <a:t>cấp </a:t>
            </a:r>
            <a:r>
              <a:rPr sz="1300" spc="-20" dirty="0">
                <a:latin typeface="Times New Roman" panose="02020603050405020304"/>
                <a:cs typeface="Times New Roman" panose="02020603050405020304"/>
              </a:rPr>
              <a:t>gồm:</a:t>
            </a:r>
            <a:endParaRPr sz="1300" dirty="0">
              <a:latin typeface="Times New Roman" panose="02020603050405020304"/>
              <a:cs typeface="Times New Roman" panose="02020603050405020304"/>
            </a:endParaRPr>
          </a:p>
        </p:txBody>
      </p:sp>
      <p:sp>
        <p:nvSpPr>
          <p:cNvPr id="9" name="object 3"/>
          <p:cNvSpPr txBox="1"/>
          <p:nvPr/>
        </p:nvSpPr>
        <p:spPr>
          <a:xfrm>
            <a:off x="976190" y="2229709"/>
            <a:ext cx="6046910" cy="1119505"/>
          </a:xfrm>
          <a:prstGeom prst="rect">
            <a:avLst/>
          </a:prstGeom>
        </p:spPr>
        <p:txBody>
          <a:bodyPr vert="horz" wrap="square" lIns="0" tIns="31114" rIns="0" bIns="0" rtlCol="0">
            <a:spAutoFit/>
          </a:bodyPr>
          <a:lstStyle/>
          <a:p>
            <a:pPr marL="240665" indent="-227965">
              <a:lnSpc>
                <a:spcPct val="100000"/>
              </a:lnSpc>
              <a:spcBef>
                <a:spcPts val="245"/>
              </a:spcBef>
              <a:buFont typeface="Symbol" panose="05050102010706020507"/>
              <a:buChar char=""/>
              <a:tabLst>
                <a:tab pos="240665" algn="l"/>
              </a:tabLst>
            </a:pPr>
            <a:r>
              <a:rPr sz="1300" dirty="0">
                <a:latin typeface="Times New Roman" panose="02020603050405020304"/>
                <a:cs typeface="Times New Roman" panose="02020603050405020304"/>
              </a:rPr>
              <a:t>Số</a:t>
            </a:r>
            <a:r>
              <a:rPr sz="1300" spc="-30" dirty="0">
                <a:latin typeface="Times New Roman" panose="02020603050405020304"/>
                <a:cs typeface="Times New Roman" panose="02020603050405020304"/>
              </a:rPr>
              <a:t> </a:t>
            </a:r>
            <a:r>
              <a:rPr sz="1300" dirty="0">
                <a:latin typeface="Times New Roman" panose="02020603050405020304"/>
                <a:cs typeface="Times New Roman" panose="02020603050405020304"/>
              </a:rPr>
              <a:t>tài</a:t>
            </a:r>
            <a:r>
              <a:rPr sz="1300" spc="-30" dirty="0">
                <a:latin typeface="Times New Roman" panose="02020603050405020304"/>
                <a:cs typeface="Times New Roman" panose="02020603050405020304"/>
              </a:rPr>
              <a:t> </a:t>
            </a:r>
            <a:r>
              <a:rPr sz="1300" dirty="0">
                <a:latin typeface="Times New Roman" panose="02020603050405020304"/>
                <a:cs typeface="Times New Roman" panose="02020603050405020304"/>
              </a:rPr>
              <a:t>khoản</a:t>
            </a:r>
            <a:r>
              <a:rPr sz="1300" spc="-30" dirty="0">
                <a:latin typeface="Times New Roman" panose="02020603050405020304"/>
                <a:cs typeface="Times New Roman" panose="02020603050405020304"/>
              </a:rPr>
              <a:t> </a:t>
            </a:r>
            <a:r>
              <a:rPr sz="1300" dirty="0" err="1">
                <a:latin typeface="Times New Roman" panose="02020603050405020304"/>
                <a:cs typeface="Times New Roman" panose="02020603050405020304"/>
              </a:rPr>
              <a:t>định</a:t>
            </a:r>
            <a:r>
              <a:rPr sz="1300" spc="-20" dirty="0">
                <a:latin typeface="Times New Roman" panose="02020603050405020304"/>
                <a:cs typeface="Times New Roman" panose="02020603050405020304"/>
              </a:rPr>
              <a:t> </a:t>
            </a:r>
            <a:r>
              <a:rPr sz="1300" spc="-20" dirty="0" err="1">
                <a:latin typeface="Times New Roman" panose="02020603050405020304"/>
                <a:cs typeface="Times New Roman" panose="02020603050405020304"/>
              </a:rPr>
              <a:t>danh</a:t>
            </a:r>
            <a:r>
              <a:rPr lang="en-US" sz="1300" spc="-20" dirty="0">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theo</a:t>
            </a:r>
            <a:r>
              <a:rPr lang="en-US" sz="1300" spc="-20" dirty="0">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thông</a:t>
            </a:r>
            <a:r>
              <a:rPr lang="en-US" sz="1300" spc="-20" dirty="0">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báo</a:t>
            </a:r>
            <a:r>
              <a:rPr lang="en-US" sz="1300" spc="-20" dirty="0">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của</a:t>
            </a:r>
            <a:r>
              <a:rPr lang="en-US" sz="1300" spc="-20" dirty="0">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Trường</a:t>
            </a:r>
            <a:endParaRPr sz="1300" dirty="0">
              <a:latin typeface="Times New Roman" panose="02020603050405020304"/>
              <a:cs typeface="Times New Roman" panose="02020603050405020304"/>
            </a:endParaRPr>
          </a:p>
          <a:p>
            <a:pPr marL="240665" indent="-227965">
              <a:lnSpc>
                <a:spcPct val="100000"/>
              </a:lnSpc>
              <a:spcBef>
                <a:spcPts val="140"/>
              </a:spcBef>
              <a:buFont typeface="Symbol" panose="05050102010706020507"/>
              <a:buChar char=""/>
              <a:tabLst>
                <a:tab pos="240665" algn="l"/>
              </a:tabLst>
            </a:pPr>
            <a:r>
              <a:rPr sz="1300" dirty="0">
                <a:latin typeface="Times New Roman" panose="02020603050405020304"/>
                <a:cs typeface="Times New Roman" panose="02020603050405020304"/>
              </a:rPr>
              <a:t>Tên</a:t>
            </a:r>
            <a:r>
              <a:rPr sz="1300" spc="-30" dirty="0">
                <a:latin typeface="Times New Roman" panose="02020603050405020304"/>
                <a:cs typeface="Times New Roman" panose="02020603050405020304"/>
              </a:rPr>
              <a:t> </a:t>
            </a:r>
            <a:r>
              <a:rPr sz="1300" dirty="0">
                <a:latin typeface="Times New Roman" panose="02020603050405020304"/>
                <a:cs typeface="Times New Roman" panose="02020603050405020304"/>
              </a:rPr>
              <a:t>tài</a:t>
            </a:r>
            <a:r>
              <a:rPr sz="1300" spc="-30" dirty="0">
                <a:latin typeface="Times New Roman" panose="02020603050405020304"/>
                <a:cs typeface="Times New Roman" panose="02020603050405020304"/>
              </a:rPr>
              <a:t> </a:t>
            </a:r>
            <a:r>
              <a:rPr sz="1300" dirty="0">
                <a:latin typeface="Times New Roman" panose="02020603050405020304"/>
                <a:cs typeface="Times New Roman" panose="02020603050405020304"/>
              </a:rPr>
              <a:t>khoản</a:t>
            </a:r>
            <a:r>
              <a:rPr sz="1300" spc="-30" dirty="0">
                <a:latin typeface="Times New Roman" panose="02020603050405020304"/>
                <a:cs typeface="Times New Roman" panose="02020603050405020304"/>
              </a:rPr>
              <a:t> </a:t>
            </a:r>
            <a:r>
              <a:rPr sz="1300" dirty="0">
                <a:latin typeface="Times New Roman" panose="02020603050405020304"/>
                <a:cs typeface="Times New Roman" panose="02020603050405020304"/>
              </a:rPr>
              <a:t>theo</a:t>
            </a:r>
            <a:r>
              <a:rPr sz="1300" spc="-30" dirty="0">
                <a:latin typeface="Times New Roman" panose="02020603050405020304"/>
                <a:cs typeface="Times New Roman" panose="02020603050405020304"/>
              </a:rPr>
              <a:t> </a:t>
            </a:r>
            <a:r>
              <a:rPr sz="1300" dirty="0">
                <a:latin typeface="Times New Roman" panose="02020603050405020304"/>
                <a:cs typeface="Times New Roman" panose="02020603050405020304"/>
              </a:rPr>
              <a:t>cấu</a:t>
            </a:r>
            <a:r>
              <a:rPr sz="1300" spc="-20" dirty="0">
                <a:latin typeface="Times New Roman" panose="02020603050405020304"/>
                <a:cs typeface="Times New Roman" panose="02020603050405020304"/>
              </a:rPr>
              <a:t> </a:t>
            </a:r>
            <a:r>
              <a:rPr sz="1300" dirty="0">
                <a:latin typeface="Times New Roman" panose="02020603050405020304"/>
                <a:cs typeface="Times New Roman" panose="02020603050405020304"/>
              </a:rPr>
              <a:t>trúc:</a:t>
            </a:r>
            <a:r>
              <a:rPr sz="1300" spc="-25" dirty="0">
                <a:latin typeface="Times New Roman" panose="02020603050405020304"/>
                <a:cs typeface="Times New Roman" panose="02020603050405020304"/>
              </a:rPr>
              <a:t> </a:t>
            </a:r>
            <a:r>
              <a:rPr sz="1300" dirty="0">
                <a:latin typeface="Times New Roman" panose="02020603050405020304"/>
                <a:cs typeface="Times New Roman" panose="02020603050405020304"/>
              </a:rPr>
              <a:t>&lt;</a:t>
            </a:r>
            <a:r>
              <a:rPr sz="1300" dirty="0" err="1">
                <a:latin typeface="Times New Roman" panose="02020603050405020304"/>
                <a:cs typeface="Times New Roman" panose="02020603050405020304"/>
              </a:rPr>
              <a:t>TÊN</a:t>
            </a:r>
            <a:r>
              <a:rPr sz="1300" spc="-15" dirty="0">
                <a:latin typeface="Times New Roman" panose="02020603050405020304"/>
                <a:cs typeface="Times New Roman" panose="02020603050405020304"/>
              </a:rPr>
              <a:t> </a:t>
            </a:r>
            <a:r>
              <a:rPr sz="1300" dirty="0">
                <a:latin typeface="Times New Roman" panose="02020603050405020304"/>
                <a:cs typeface="Times New Roman" panose="02020603050405020304"/>
              </a:rPr>
              <a:t>SV&gt;</a:t>
            </a:r>
            <a:r>
              <a:rPr sz="1300" spc="-30" dirty="0">
                <a:latin typeface="Times New Roman" panose="02020603050405020304"/>
                <a:cs typeface="Times New Roman" panose="02020603050405020304"/>
              </a:rPr>
              <a:t> </a:t>
            </a:r>
            <a:r>
              <a:rPr sz="1300" dirty="0">
                <a:latin typeface="Times New Roman" panose="02020603050405020304"/>
                <a:cs typeface="Times New Roman" panose="02020603050405020304"/>
              </a:rPr>
              <a:t>+</a:t>
            </a:r>
            <a:r>
              <a:rPr sz="1300" spc="-15" dirty="0">
                <a:latin typeface="Times New Roman" panose="02020603050405020304"/>
                <a:cs typeface="Times New Roman" panose="02020603050405020304"/>
              </a:rPr>
              <a:t> </a:t>
            </a:r>
            <a:r>
              <a:rPr sz="1300" dirty="0">
                <a:latin typeface="Times New Roman" panose="02020603050405020304"/>
                <a:cs typeface="Times New Roman" panose="02020603050405020304"/>
              </a:rPr>
              <a:t>&lt;</a:t>
            </a:r>
            <a:r>
              <a:rPr sz="1300" dirty="0">
                <a:solidFill>
                  <a:srgbClr val="FF0000"/>
                </a:solidFill>
                <a:latin typeface="Times New Roman" panose="02020603050405020304"/>
                <a:cs typeface="Times New Roman" panose="02020603050405020304"/>
              </a:rPr>
              <a:t>SỐ</a:t>
            </a:r>
            <a:r>
              <a:rPr sz="1300" spc="-25" dirty="0">
                <a:solidFill>
                  <a:srgbClr val="FF0000"/>
                </a:solidFill>
                <a:latin typeface="Times New Roman" panose="02020603050405020304"/>
                <a:cs typeface="Times New Roman" panose="02020603050405020304"/>
              </a:rPr>
              <a:t> </a:t>
            </a:r>
            <a:r>
              <a:rPr sz="1300" dirty="0">
                <a:solidFill>
                  <a:srgbClr val="FF0000"/>
                </a:solidFill>
                <a:latin typeface="Times New Roman" panose="02020603050405020304"/>
                <a:cs typeface="Times New Roman" panose="02020603050405020304"/>
              </a:rPr>
              <a:t>TIỀN</a:t>
            </a:r>
            <a:r>
              <a:rPr sz="1300" spc="-25" dirty="0">
                <a:latin typeface="Times New Roman" panose="02020603050405020304"/>
                <a:cs typeface="Times New Roman" panose="02020603050405020304"/>
              </a:rPr>
              <a:t> </a:t>
            </a:r>
            <a:r>
              <a:rPr sz="1300" spc="-20" dirty="0">
                <a:latin typeface="Times New Roman" panose="02020603050405020304"/>
                <a:cs typeface="Times New Roman" panose="02020603050405020304"/>
              </a:rPr>
              <a:t> </a:t>
            </a:r>
            <a:r>
              <a:rPr sz="1300" spc="-10" dirty="0" err="1">
                <a:latin typeface="Times New Roman" panose="02020603050405020304"/>
                <a:cs typeface="Times New Roman" panose="02020603050405020304"/>
              </a:rPr>
              <a:t>PHÍ</a:t>
            </a:r>
            <a:r>
              <a:rPr sz="1300" spc="-10" dirty="0">
                <a:latin typeface="Times New Roman" panose="02020603050405020304"/>
                <a:cs typeface="Times New Roman" panose="02020603050405020304"/>
              </a:rPr>
              <a:t>&gt;</a:t>
            </a:r>
            <a:r>
              <a:rPr lang="en-US" altLang="" sz="1300" spc="-10" dirty="0">
                <a:latin typeface="Times New Roman" panose="02020603050405020304"/>
                <a:cs typeface="Times New Roman" panose="02020603050405020304"/>
              </a:rPr>
              <a:t> (1)</a:t>
            </a:r>
            <a:endParaRPr sz="1300" dirty="0">
              <a:latin typeface="Times New Roman" panose="02020603050405020304"/>
              <a:cs typeface="Times New Roman" panose="02020603050405020304"/>
            </a:endParaRPr>
          </a:p>
          <a:p>
            <a:pPr marL="240665" indent="-227965">
              <a:lnSpc>
                <a:spcPct val="100000"/>
              </a:lnSpc>
              <a:spcBef>
                <a:spcPts val="145"/>
              </a:spcBef>
              <a:buFont typeface="Symbol" panose="05050102010706020507"/>
              <a:buChar char=""/>
              <a:tabLst>
                <a:tab pos="240665" algn="l"/>
              </a:tabLst>
            </a:pPr>
            <a:r>
              <a:rPr sz="1300" dirty="0">
                <a:latin typeface="Times New Roman" panose="02020603050405020304"/>
                <a:cs typeface="Times New Roman" panose="02020603050405020304"/>
              </a:rPr>
              <a:t>Ngân</a:t>
            </a:r>
            <a:r>
              <a:rPr sz="1300" spc="-35" dirty="0">
                <a:latin typeface="Times New Roman" panose="02020603050405020304"/>
                <a:cs typeface="Times New Roman" panose="02020603050405020304"/>
              </a:rPr>
              <a:t> </a:t>
            </a:r>
            <a:r>
              <a:rPr sz="1300" dirty="0" err="1">
                <a:latin typeface="Times New Roman" panose="02020603050405020304"/>
                <a:cs typeface="Times New Roman" panose="02020603050405020304"/>
              </a:rPr>
              <a:t>hàng</a:t>
            </a:r>
            <a:r>
              <a:rPr sz="1300" spc="-20" dirty="0">
                <a:latin typeface="Times New Roman" panose="02020603050405020304"/>
                <a:cs typeface="Times New Roman" panose="02020603050405020304"/>
              </a:rPr>
              <a:t> </a:t>
            </a:r>
            <a:r>
              <a:rPr sz="1300" spc="-10" dirty="0" err="1">
                <a:latin typeface="Times New Roman" panose="02020603050405020304"/>
                <a:cs typeface="Times New Roman" panose="02020603050405020304"/>
              </a:rPr>
              <a:t>hưởng</a:t>
            </a:r>
            <a:r>
              <a:rPr lang="en-US" sz="1300" spc="-10" dirty="0">
                <a:latin typeface="Times New Roman" panose="02020603050405020304"/>
                <a:cs typeface="Times New Roman" panose="02020603050405020304"/>
              </a:rPr>
              <a:t>: Vietcombank</a:t>
            </a:r>
            <a:endParaRPr sz="1300" dirty="0">
              <a:latin typeface="Times New Roman" panose="02020603050405020304"/>
              <a:cs typeface="Times New Roman" panose="02020603050405020304"/>
            </a:endParaRPr>
          </a:p>
          <a:p>
            <a:pPr marL="240665" indent="-227965">
              <a:lnSpc>
                <a:spcPct val="100000"/>
              </a:lnSpc>
              <a:spcBef>
                <a:spcPts val="145"/>
              </a:spcBef>
              <a:buFont typeface="Symbol" panose="05050102010706020507"/>
              <a:buChar char=""/>
              <a:tabLst>
                <a:tab pos="240665" algn="l"/>
              </a:tabLst>
            </a:pPr>
            <a:r>
              <a:rPr sz="1300" dirty="0" err="1">
                <a:latin typeface="Times New Roman" panose="02020603050405020304"/>
                <a:cs typeface="Times New Roman" panose="02020603050405020304"/>
              </a:rPr>
              <a:t>Số</a:t>
            </a:r>
            <a:r>
              <a:rPr sz="1300" spc="-25" dirty="0">
                <a:latin typeface="Times New Roman" panose="02020603050405020304"/>
                <a:cs typeface="Times New Roman" panose="02020603050405020304"/>
              </a:rPr>
              <a:t> </a:t>
            </a:r>
            <a:r>
              <a:rPr sz="1300" spc="-10" dirty="0" err="1">
                <a:latin typeface="Times New Roman" panose="02020603050405020304"/>
                <a:cs typeface="Times New Roman" panose="02020603050405020304"/>
              </a:rPr>
              <a:t>tiền</a:t>
            </a:r>
            <a:r>
              <a:rPr lang="en-US" sz="1300" spc="-10" dirty="0">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theo</a:t>
            </a:r>
            <a:r>
              <a:rPr lang="en-US" sz="1300" spc="-20" dirty="0">
                <a:latin typeface="Times New Roman" panose="02020603050405020304"/>
                <a:cs typeface="Times New Roman" panose="02020603050405020304"/>
              </a:rPr>
              <a:t> thông </a:t>
            </a:r>
            <a:r>
              <a:rPr lang="en-US" sz="1300" spc="-20" dirty="0" err="1">
                <a:latin typeface="Times New Roman" panose="02020603050405020304"/>
                <a:cs typeface="Times New Roman" panose="02020603050405020304"/>
              </a:rPr>
              <a:t>báo</a:t>
            </a:r>
            <a:r>
              <a:rPr lang="en-US" sz="1300" spc="-20" dirty="0">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của</a:t>
            </a:r>
            <a:r>
              <a:rPr lang="en-US" sz="1300" spc="-20" dirty="0">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Trường</a:t>
            </a:r>
            <a:r>
              <a:rPr lang="en-US" sz="1300" spc="-20" dirty="0">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Khớp</a:t>
            </a:r>
            <a:r>
              <a:rPr lang="en-US" sz="1300" spc="-20" dirty="0">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với</a:t>
            </a:r>
            <a:r>
              <a:rPr lang="en-US" sz="1300" spc="-20" dirty="0">
                <a:latin typeface="Times New Roman" panose="02020603050405020304"/>
                <a:cs typeface="Times New Roman" panose="02020603050405020304"/>
              </a:rPr>
              <a:t> </a:t>
            </a:r>
            <a:r>
              <a:rPr lang="en-US" sz="1300" spc="-20" dirty="0" err="1">
                <a:solidFill>
                  <a:srgbClr val="FF0000"/>
                </a:solidFill>
                <a:latin typeface="Times New Roman" panose="02020603050405020304"/>
                <a:cs typeface="Times New Roman" panose="02020603050405020304"/>
              </a:rPr>
              <a:t>SỐ</a:t>
            </a:r>
            <a:r>
              <a:rPr lang="en-US" sz="1300" spc="-20" dirty="0">
                <a:solidFill>
                  <a:srgbClr val="FF0000"/>
                </a:solidFill>
                <a:latin typeface="Times New Roman" panose="02020603050405020304"/>
                <a:cs typeface="Times New Roman" panose="02020603050405020304"/>
              </a:rPr>
              <a:t> </a:t>
            </a:r>
            <a:r>
              <a:rPr lang="en-US" sz="1300" spc="-20" dirty="0" err="1">
                <a:solidFill>
                  <a:srgbClr val="FF0000"/>
                </a:solidFill>
                <a:latin typeface="Times New Roman" panose="02020603050405020304"/>
                <a:cs typeface="Times New Roman" panose="02020603050405020304"/>
              </a:rPr>
              <a:t>TIỀN</a:t>
            </a:r>
            <a:r>
              <a:rPr lang="en-US" sz="1300" spc="-20" dirty="0">
                <a:solidFill>
                  <a:srgbClr val="FF0000"/>
                </a:solidFill>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theo</a:t>
            </a:r>
            <a:r>
              <a:rPr lang="en-US" sz="1300" spc="-20" dirty="0">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cú</a:t>
            </a:r>
            <a:r>
              <a:rPr lang="en-US" sz="1300" spc="-20" dirty="0">
                <a:latin typeface="Times New Roman" panose="02020603050405020304"/>
                <a:cs typeface="Times New Roman" panose="02020603050405020304"/>
              </a:rPr>
              <a:t> </a:t>
            </a:r>
            <a:r>
              <a:rPr lang="en-US" sz="1300" spc="-20" dirty="0" err="1">
                <a:latin typeface="Times New Roman" panose="02020603050405020304"/>
                <a:cs typeface="Times New Roman" panose="02020603050405020304"/>
              </a:rPr>
              <a:t>pháp trên</a:t>
            </a:r>
            <a:r>
              <a:rPr lang="en-US" sz="1300" spc="-20" dirty="0">
                <a:latin typeface="Times New Roman" panose="02020603050405020304"/>
                <a:cs typeface="Times New Roman" panose="02020603050405020304"/>
              </a:rPr>
              <a:t>) (2)</a:t>
            </a:r>
            <a:endParaRPr sz="1300" dirty="0">
              <a:latin typeface="Times New Roman" panose="02020603050405020304"/>
              <a:cs typeface="Times New Roman" panose="02020603050405020304"/>
            </a:endParaRPr>
          </a:p>
          <a:p>
            <a:pPr marL="240665" indent="-227965" algn="just">
              <a:spcBef>
                <a:spcPts val="145"/>
              </a:spcBef>
              <a:buFont typeface="Symbol" panose="05050102010706020507"/>
              <a:buChar char=""/>
              <a:tabLst>
                <a:tab pos="240665" algn="l"/>
              </a:tabLst>
            </a:pPr>
            <a:r>
              <a:rPr sz="1300" dirty="0" err="1">
                <a:latin typeface="Times New Roman" panose="02020603050405020304"/>
                <a:cs typeface="Times New Roman" panose="02020603050405020304"/>
              </a:rPr>
              <a:t>Nội</a:t>
            </a:r>
            <a:r>
              <a:rPr sz="1300" spc="-25" dirty="0">
                <a:latin typeface="Times New Roman" panose="02020603050405020304"/>
                <a:cs typeface="Times New Roman" panose="02020603050405020304"/>
              </a:rPr>
              <a:t> </a:t>
            </a:r>
            <a:r>
              <a:rPr sz="1300" spc="-10" dirty="0">
                <a:latin typeface="Times New Roman" panose="02020603050405020304"/>
                <a:cs typeface="Times New Roman" panose="02020603050405020304"/>
              </a:rPr>
              <a:t>dung</a:t>
            </a:r>
            <a:r>
              <a:rPr lang="en-US" sz="1300" spc="-10" dirty="0">
                <a:latin typeface="Times New Roman" panose="02020603050405020304"/>
                <a:cs typeface="Times New Roman" panose="02020603050405020304"/>
              </a:rPr>
              <a:t>: </a:t>
            </a:r>
            <a:r>
              <a:rPr lang="en-US" sz="1300" spc="-10" dirty="0" err="1">
                <a:latin typeface="Times New Roman" panose="02020603050405020304"/>
                <a:cs typeface="Times New Roman" panose="02020603050405020304"/>
              </a:rPr>
              <a:t>ghi</a:t>
            </a:r>
            <a:r>
              <a:rPr lang="en-US" sz="1300" spc="-10" dirty="0">
                <a:latin typeface="Times New Roman" panose="02020603050405020304"/>
                <a:cs typeface="Times New Roman" panose="02020603050405020304"/>
              </a:rPr>
              <a:t> </a:t>
            </a:r>
            <a:r>
              <a:rPr lang="en-US" sz="1300" spc="-10" dirty="0" err="1">
                <a:latin typeface="Times New Roman" panose="02020603050405020304"/>
                <a:cs typeface="Times New Roman" panose="02020603050405020304"/>
              </a:rPr>
              <a:t>nội</a:t>
            </a:r>
            <a:r>
              <a:rPr lang="en-US" sz="1300" spc="-10" dirty="0">
                <a:latin typeface="Times New Roman" panose="02020603050405020304"/>
                <a:cs typeface="Times New Roman" panose="02020603050405020304"/>
              </a:rPr>
              <a:t> dung </a:t>
            </a:r>
            <a:r>
              <a:rPr lang="en-US" sz="1300" spc="-10" dirty="0" err="1">
                <a:latin typeface="Times New Roman" panose="02020603050405020304"/>
                <a:cs typeface="Times New Roman" panose="02020603050405020304"/>
              </a:rPr>
              <a:t>theo</a:t>
            </a:r>
            <a:r>
              <a:rPr lang="en-US" sz="1300" spc="-10" dirty="0">
                <a:latin typeface="Times New Roman" panose="02020603050405020304"/>
                <a:cs typeface="Times New Roman" panose="02020603050405020304"/>
              </a:rPr>
              <a:t> </a:t>
            </a:r>
            <a:r>
              <a:rPr lang="en-US" sz="1300" spc="-10" dirty="0" err="1">
                <a:latin typeface="Times New Roman" panose="02020603050405020304"/>
                <a:cs typeface="Times New Roman" panose="02020603050405020304"/>
              </a:rPr>
              <a:t>cú</a:t>
            </a:r>
            <a:r>
              <a:rPr lang="en-US" sz="1300" spc="-10" dirty="0">
                <a:latin typeface="Times New Roman" panose="02020603050405020304"/>
                <a:cs typeface="Times New Roman" panose="02020603050405020304"/>
              </a:rPr>
              <a:t> </a:t>
            </a:r>
            <a:r>
              <a:rPr lang="en-US" sz="1300" spc="-10" dirty="0" err="1">
                <a:latin typeface="Times New Roman" panose="02020603050405020304"/>
                <a:cs typeface="Times New Roman" panose="02020603050405020304"/>
              </a:rPr>
              <a:t>pháp</a:t>
            </a:r>
            <a:r>
              <a:rPr lang="en-US" sz="1300" spc="-10" dirty="0">
                <a:latin typeface="Times New Roman" panose="02020603050405020304"/>
                <a:cs typeface="Times New Roman" panose="02020603050405020304"/>
              </a:rPr>
              <a:t>:</a:t>
            </a:r>
            <a:r>
              <a:rPr lang="en-US" sz="1300" i="1" spc="-10" dirty="0">
                <a:latin typeface="Times New Roman" panose="02020603050405020304"/>
                <a:cs typeface="Times New Roman" panose="02020603050405020304"/>
              </a:rPr>
              <a:t> </a:t>
            </a:r>
            <a:r>
              <a:rPr lang="it-IT" sz="1400" spc="-45" dirty="0">
                <a:latin typeface="Times New Roman" panose="02020603050405020304"/>
                <a:cs typeface="Times New Roman" panose="02020603050405020304"/>
              </a:rPr>
              <a:t>Họ và tên sinh viên_Mã sinh viên_HP012</a:t>
            </a:r>
            <a:r>
              <a:rPr lang="en-US" altLang="it-IT" sz="1400" spc="-45" dirty="0">
                <a:latin typeface="Times New Roman" panose="02020603050405020304"/>
                <a:cs typeface="Times New Roman" panose="02020603050405020304"/>
              </a:rPr>
              <a:t>5</a:t>
            </a:r>
            <a:endParaRPr lang="en-US" altLang="it-IT" sz="1400" b="1" spc="-45" dirty="0">
              <a:latin typeface="Times New Roman" panose="02020603050405020304"/>
              <a:cs typeface="Times New Roman" panose="02020603050405020304"/>
            </a:endParaRPr>
          </a:p>
        </p:txBody>
      </p:sp>
      <p:sp>
        <p:nvSpPr>
          <p:cNvPr id="10" name="object 4"/>
          <p:cNvSpPr/>
          <p:nvPr/>
        </p:nvSpPr>
        <p:spPr>
          <a:xfrm>
            <a:off x="4728845" y="3733585"/>
            <a:ext cx="4587875" cy="1635467"/>
          </a:xfrm>
          <a:custGeom>
            <a:avLst/>
            <a:gdLst/>
            <a:ahLst/>
            <a:cxnLst/>
            <a:rect l="l" t="t" r="r" b="b"/>
            <a:pathLst>
              <a:path w="4587875" h="2090420">
                <a:moveTo>
                  <a:pt x="0" y="348361"/>
                </a:moveTo>
                <a:lnTo>
                  <a:pt x="3179" y="301088"/>
                </a:lnTo>
                <a:lnTo>
                  <a:pt x="12443" y="255749"/>
                </a:lnTo>
                <a:lnTo>
                  <a:pt x="27374" y="212758"/>
                </a:lnTo>
                <a:lnTo>
                  <a:pt x="47559" y="172531"/>
                </a:lnTo>
                <a:lnTo>
                  <a:pt x="72582" y="135483"/>
                </a:lnTo>
                <a:lnTo>
                  <a:pt x="102028" y="102028"/>
                </a:lnTo>
                <a:lnTo>
                  <a:pt x="135483" y="72582"/>
                </a:lnTo>
                <a:lnTo>
                  <a:pt x="172531" y="47559"/>
                </a:lnTo>
                <a:lnTo>
                  <a:pt x="212758" y="27374"/>
                </a:lnTo>
                <a:lnTo>
                  <a:pt x="255749" y="12443"/>
                </a:lnTo>
                <a:lnTo>
                  <a:pt x="301088" y="3179"/>
                </a:lnTo>
                <a:lnTo>
                  <a:pt x="348360" y="0"/>
                </a:lnTo>
                <a:lnTo>
                  <a:pt x="4239513" y="0"/>
                </a:lnTo>
                <a:lnTo>
                  <a:pt x="4286786" y="3179"/>
                </a:lnTo>
                <a:lnTo>
                  <a:pt x="4332125" y="12443"/>
                </a:lnTo>
                <a:lnTo>
                  <a:pt x="4375116" y="27374"/>
                </a:lnTo>
                <a:lnTo>
                  <a:pt x="4415343" y="47559"/>
                </a:lnTo>
                <a:lnTo>
                  <a:pt x="4452391" y="72582"/>
                </a:lnTo>
                <a:lnTo>
                  <a:pt x="4485846" y="102028"/>
                </a:lnTo>
                <a:lnTo>
                  <a:pt x="4515292" y="135483"/>
                </a:lnTo>
                <a:lnTo>
                  <a:pt x="4540315" y="172531"/>
                </a:lnTo>
                <a:lnTo>
                  <a:pt x="4560500" y="212758"/>
                </a:lnTo>
                <a:lnTo>
                  <a:pt x="4575431" y="255749"/>
                </a:lnTo>
                <a:lnTo>
                  <a:pt x="4584695" y="301088"/>
                </a:lnTo>
                <a:lnTo>
                  <a:pt x="4587875" y="348361"/>
                </a:lnTo>
                <a:lnTo>
                  <a:pt x="4587875" y="1741932"/>
                </a:lnTo>
                <a:lnTo>
                  <a:pt x="4584695" y="1789233"/>
                </a:lnTo>
                <a:lnTo>
                  <a:pt x="4575431" y="1834597"/>
                </a:lnTo>
                <a:lnTo>
                  <a:pt x="4560500" y="1877607"/>
                </a:lnTo>
                <a:lnTo>
                  <a:pt x="4540315" y="1917850"/>
                </a:lnTo>
                <a:lnTo>
                  <a:pt x="4515292" y="1954911"/>
                </a:lnTo>
                <a:lnTo>
                  <a:pt x="4485846" y="1988375"/>
                </a:lnTo>
                <a:lnTo>
                  <a:pt x="4452391" y="2017828"/>
                </a:lnTo>
                <a:lnTo>
                  <a:pt x="4415343" y="2042856"/>
                </a:lnTo>
                <a:lnTo>
                  <a:pt x="4375116" y="2063043"/>
                </a:lnTo>
                <a:lnTo>
                  <a:pt x="4332125" y="2077976"/>
                </a:lnTo>
                <a:lnTo>
                  <a:pt x="4286786" y="2087240"/>
                </a:lnTo>
                <a:lnTo>
                  <a:pt x="4239513" y="2090420"/>
                </a:lnTo>
                <a:lnTo>
                  <a:pt x="348360" y="2090420"/>
                </a:lnTo>
                <a:lnTo>
                  <a:pt x="301088" y="2087240"/>
                </a:lnTo>
                <a:lnTo>
                  <a:pt x="255749" y="2077976"/>
                </a:lnTo>
                <a:lnTo>
                  <a:pt x="212758" y="2063043"/>
                </a:lnTo>
                <a:lnTo>
                  <a:pt x="172531" y="2042856"/>
                </a:lnTo>
                <a:lnTo>
                  <a:pt x="135483" y="2017828"/>
                </a:lnTo>
                <a:lnTo>
                  <a:pt x="102028" y="1988375"/>
                </a:lnTo>
                <a:lnTo>
                  <a:pt x="72582" y="1954911"/>
                </a:lnTo>
                <a:lnTo>
                  <a:pt x="47559" y="1917850"/>
                </a:lnTo>
                <a:lnTo>
                  <a:pt x="27374" y="1877607"/>
                </a:lnTo>
                <a:lnTo>
                  <a:pt x="12443" y="1834597"/>
                </a:lnTo>
                <a:lnTo>
                  <a:pt x="3179" y="1789233"/>
                </a:lnTo>
                <a:lnTo>
                  <a:pt x="0" y="1741932"/>
                </a:lnTo>
                <a:lnTo>
                  <a:pt x="0" y="348361"/>
                </a:lnTo>
                <a:close/>
              </a:path>
            </a:pathLst>
          </a:custGeom>
          <a:ln w="19050">
            <a:solidFill>
              <a:srgbClr val="6FAC46"/>
            </a:solidFill>
            <a:prstDash val="sysDash"/>
          </a:ln>
        </p:spPr>
        <p:txBody>
          <a:bodyPr wrap="square" lIns="0" tIns="0" rIns="0" bIns="0" rtlCol="0"/>
          <a:lstStyle/>
          <a:p>
            <a:endParaRPr/>
          </a:p>
        </p:txBody>
      </p:sp>
      <p:sp>
        <p:nvSpPr>
          <p:cNvPr id="11" name="object 5"/>
          <p:cNvSpPr txBox="1"/>
          <p:nvPr/>
        </p:nvSpPr>
        <p:spPr>
          <a:xfrm>
            <a:off x="4932298" y="3188335"/>
            <a:ext cx="407670" cy="850874"/>
          </a:xfrm>
          <a:prstGeom prst="rect">
            <a:avLst/>
          </a:prstGeom>
        </p:spPr>
        <p:txBody>
          <a:bodyPr vert="horz" wrap="square" lIns="0" tIns="12065" rIns="0" bIns="0" rtlCol="0">
            <a:spAutoFit/>
          </a:bodyPr>
          <a:lstStyle/>
          <a:p>
            <a:pPr>
              <a:lnSpc>
                <a:spcPct val="100000"/>
              </a:lnSpc>
              <a:spcBef>
                <a:spcPts val="95"/>
              </a:spcBef>
            </a:pPr>
            <a:endParaRPr lang="en-US" sz="1300" i="1" u="sng" dirty="0">
              <a:uFill>
                <a:solidFill>
                  <a:srgbClr val="000000"/>
                </a:solidFill>
              </a:uFill>
              <a:latin typeface="Times New Roman" panose="02020603050405020304"/>
              <a:cs typeface="Times New Roman" panose="02020603050405020304"/>
            </a:endParaRPr>
          </a:p>
          <a:p>
            <a:pPr>
              <a:lnSpc>
                <a:spcPct val="100000"/>
              </a:lnSpc>
              <a:spcBef>
                <a:spcPts val="95"/>
              </a:spcBef>
            </a:pPr>
            <a:endParaRPr lang="en-US" sz="1300" i="1" u="sng" dirty="0">
              <a:uFill>
                <a:solidFill>
                  <a:srgbClr val="000000"/>
                </a:solidFill>
              </a:uFill>
              <a:latin typeface="Times New Roman" panose="02020603050405020304"/>
              <a:cs typeface="Times New Roman" panose="02020603050405020304"/>
            </a:endParaRPr>
          </a:p>
          <a:p>
            <a:pPr>
              <a:lnSpc>
                <a:spcPct val="100000"/>
              </a:lnSpc>
              <a:spcBef>
                <a:spcPts val="95"/>
              </a:spcBef>
            </a:pPr>
            <a:endParaRPr lang="en-US" sz="1300" i="1" u="sng" dirty="0">
              <a:uFill>
                <a:solidFill>
                  <a:srgbClr val="000000"/>
                </a:solidFill>
              </a:uFill>
              <a:latin typeface="Times New Roman" panose="02020603050405020304"/>
              <a:cs typeface="Times New Roman" panose="02020603050405020304"/>
            </a:endParaRPr>
          </a:p>
          <a:p>
            <a:pPr>
              <a:lnSpc>
                <a:spcPct val="100000"/>
              </a:lnSpc>
              <a:spcBef>
                <a:spcPts val="95"/>
              </a:spcBef>
            </a:pPr>
            <a:r>
              <a:rPr sz="1300" i="1" u="sng" dirty="0" err="1">
                <a:uFill>
                  <a:solidFill>
                    <a:srgbClr val="000000"/>
                  </a:solidFill>
                </a:uFill>
                <a:latin typeface="Times New Roman" panose="02020603050405020304"/>
                <a:cs typeface="Times New Roman" panose="02020603050405020304"/>
              </a:rPr>
              <a:t>Ví</a:t>
            </a:r>
            <a:r>
              <a:rPr sz="1300" i="1" u="sng" spc="-25" dirty="0">
                <a:uFill>
                  <a:solidFill>
                    <a:srgbClr val="000000"/>
                  </a:solidFill>
                </a:uFill>
                <a:latin typeface="Times New Roman" panose="02020603050405020304"/>
                <a:cs typeface="Times New Roman" panose="02020603050405020304"/>
              </a:rPr>
              <a:t> dụ:</a:t>
            </a:r>
            <a:endParaRPr sz="1300" dirty="0">
              <a:latin typeface="Times New Roman" panose="02020603050405020304"/>
              <a:cs typeface="Times New Roman" panose="02020603050405020304"/>
            </a:endParaRPr>
          </a:p>
        </p:txBody>
      </p:sp>
      <p:cxnSp>
        <p:nvCxnSpPr>
          <p:cNvPr id="12" name="Straight Arrow Connector 11"/>
          <p:cNvCxnSpPr/>
          <p:nvPr/>
        </p:nvCxnSpPr>
        <p:spPr>
          <a:xfrm>
            <a:off x="4508500" y="2638425"/>
            <a:ext cx="0" cy="3048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3" name="object 6"/>
          <p:cNvSpPr txBox="1"/>
          <p:nvPr/>
        </p:nvSpPr>
        <p:spPr>
          <a:xfrm>
            <a:off x="5275453" y="3506851"/>
            <a:ext cx="3881247" cy="1913344"/>
          </a:xfrm>
          <a:prstGeom prst="rect">
            <a:avLst/>
          </a:prstGeom>
        </p:spPr>
        <p:txBody>
          <a:bodyPr vert="horz" wrap="square" lIns="0" tIns="12065" rIns="0" bIns="0" rtlCol="0">
            <a:spAutoFit/>
          </a:bodyPr>
          <a:lstStyle/>
          <a:p>
            <a:pPr marL="227965" indent="-227965">
              <a:spcBef>
                <a:spcPts val="95"/>
              </a:spcBef>
              <a:buFont typeface="Symbol" panose="05050102010706020507"/>
              <a:buChar char=""/>
              <a:tabLst>
                <a:tab pos="227965" algn="l"/>
              </a:tabLst>
            </a:pPr>
            <a:endParaRPr lang="en-US" sz="1300" i="1" dirty="0">
              <a:latin typeface="Times New Roman" panose="02020603050405020304"/>
              <a:cs typeface="Times New Roman" panose="02020603050405020304"/>
            </a:endParaRPr>
          </a:p>
          <a:p>
            <a:pPr marL="227965" indent="-227965">
              <a:spcBef>
                <a:spcPts val="95"/>
              </a:spcBef>
              <a:buFont typeface="Symbol" panose="05050102010706020507"/>
              <a:buChar char=""/>
              <a:tabLst>
                <a:tab pos="227965" algn="l"/>
              </a:tabLst>
            </a:pPr>
            <a:endParaRPr lang="en-US" sz="1300" i="1" dirty="0">
              <a:latin typeface="Times New Roman" panose="02020603050405020304"/>
              <a:cs typeface="Times New Roman" panose="02020603050405020304"/>
            </a:endParaRPr>
          </a:p>
          <a:p>
            <a:pPr marL="227965" indent="-227965">
              <a:spcBef>
                <a:spcPts val="95"/>
              </a:spcBef>
              <a:buFont typeface="Symbol" panose="05050102010706020507"/>
              <a:buChar char=""/>
              <a:tabLst>
                <a:tab pos="227965" algn="l"/>
              </a:tabLst>
            </a:pPr>
            <a:endParaRPr lang="en-US" sz="1300" i="1" dirty="0">
              <a:latin typeface="Times New Roman" panose="02020603050405020304"/>
              <a:cs typeface="Times New Roman" panose="02020603050405020304"/>
            </a:endParaRPr>
          </a:p>
          <a:p>
            <a:pPr marL="227965" indent="-227965">
              <a:spcBef>
                <a:spcPts val="95"/>
              </a:spcBef>
              <a:buFont typeface="Symbol" panose="05050102010706020507"/>
              <a:buChar char=""/>
              <a:tabLst>
                <a:tab pos="227965" algn="l"/>
              </a:tabLst>
            </a:pPr>
            <a:r>
              <a:rPr sz="1300" i="1" dirty="0" err="1">
                <a:latin typeface="Times New Roman" panose="02020603050405020304"/>
                <a:cs typeface="Times New Roman" panose="02020603050405020304"/>
              </a:rPr>
              <a:t>Số</a:t>
            </a:r>
            <a:r>
              <a:rPr sz="1300" i="1" spc="-30"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tài</a:t>
            </a:r>
            <a:r>
              <a:rPr sz="1300" i="1" spc="-30"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khoản</a:t>
            </a:r>
            <a:r>
              <a:rPr sz="1300" i="1" spc="-30"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định</a:t>
            </a:r>
            <a:r>
              <a:rPr sz="1300" i="1" spc="-20" dirty="0">
                <a:latin typeface="Times New Roman" panose="02020603050405020304"/>
                <a:cs typeface="Times New Roman" panose="02020603050405020304"/>
              </a:rPr>
              <a:t> </a:t>
            </a:r>
            <a:r>
              <a:rPr sz="1300" i="1" dirty="0" err="1">
                <a:latin typeface="Times New Roman" panose="02020603050405020304"/>
                <a:cs typeface="Times New Roman" panose="02020603050405020304"/>
              </a:rPr>
              <a:t>danh</a:t>
            </a:r>
            <a:r>
              <a:rPr sz="1300" i="1" dirty="0">
                <a:latin typeface="Times New Roman" panose="02020603050405020304"/>
                <a:cs typeface="Times New Roman" panose="02020603050405020304"/>
              </a:rPr>
              <a:t>:</a:t>
            </a:r>
            <a:r>
              <a:rPr lang="en-US" sz="1300" i="1" spc="-30" dirty="0">
                <a:latin typeface="Times New Roman" panose="02020603050405020304"/>
                <a:cs typeface="Times New Roman" panose="02020603050405020304"/>
              </a:rPr>
              <a:t> </a:t>
            </a:r>
            <a:r>
              <a:rPr lang="en-US" sz="1300" spc="-10" dirty="0" err="1">
                <a:solidFill>
                  <a:srgbClr val="FF0000"/>
                </a:solidFill>
                <a:latin typeface="Times New Roman" panose="02020603050405020304"/>
                <a:cs typeface="Times New Roman" panose="02020603050405020304"/>
              </a:rPr>
              <a:t>IEDUUTE123123123123</a:t>
            </a:r>
            <a:endParaRPr sz="1300" dirty="0">
              <a:latin typeface="Times New Roman" panose="02020603050405020304"/>
              <a:cs typeface="Times New Roman" panose="02020603050405020304"/>
            </a:endParaRPr>
          </a:p>
          <a:p>
            <a:pPr marL="227965" indent="-227965">
              <a:lnSpc>
                <a:spcPct val="100000"/>
              </a:lnSpc>
              <a:spcBef>
                <a:spcPts val="25"/>
              </a:spcBef>
              <a:buFont typeface="Symbol" panose="05050102010706020507"/>
              <a:buChar char=""/>
              <a:tabLst>
                <a:tab pos="227965" algn="l"/>
              </a:tabLst>
            </a:pPr>
            <a:r>
              <a:rPr sz="1300" i="1" dirty="0">
                <a:latin typeface="Times New Roman" panose="02020603050405020304"/>
                <a:cs typeface="Times New Roman" panose="02020603050405020304"/>
              </a:rPr>
              <a:t>Tên</a:t>
            </a:r>
            <a:r>
              <a:rPr sz="1300" i="1" spc="-25"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tài</a:t>
            </a:r>
            <a:r>
              <a:rPr sz="1300" i="1" spc="-25"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khoản:</a:t>
            </a:r>
            <a:r>
              <a:rPr sz="1300" i="1" spc="-25"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Nguyen</a:t>
            </a:r>
            <a:r>
              <a:rPr sz="1300" i="1" spc="-10"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Van</a:t>
            </a:r>
            <a:r>
              <a:rPr sz="1300" i="1" spc="-25"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Anh</a:t>
            </a:r>
            <a:r>
              <a:rPr sz="1300" i="1" spc="-15" dirty="0">
                <a:latin typeface="Times New Roman" panose="02020603050405020304"/>
                <a:cs typeface="Times New Roman" panose="02020603050405020304"/>
              </a:rPr>
              <a:t> </a:t>
            </a:r>
            <a:r>
              <a:rPr sz="1300" i="1" spc="-10" dirty="0">
                <a:latin typeface="Times New Roman" panose="02020603050405020304"/>
                <a:cs typeface="Times New Roman" panose="02020603050405020304"/>
              </a:rPr>
              <a:t>100</a:t>
            </a:r>
            <a:r>
              <a:rPr lang="en-US" sz="1300" i="1" spc="-10" dirty="0">
                <a:latin typeface="Times New Roman" panose="02020603050405020304"/>
                <a:cs typeface="Times New Roman" panose="02020603050405020304"/>
              </a:rPr>
              <a:t>00</a:t>
            </a:r>
            <a:r>
              <a:rPr sz="1300" i="1" spc="-10" dirty="0">
                <a:latin typeface="Times New Roman" panose="02020603050405020304"/>
                <a:cs typeface="Times New Roman" panose="02020603050405020304"/>
              </a:rPr>
              <a:t>000</a:t>
            </a:r>
            <a:endParaRPr sz="1300" dirty="0">
              <a:latin typeface="Times New Roman" panose="02020603050405020304"/>
              <a:cs typeface="Times New Roman" panose="02020603050405020304"/>
            </a:endParaRPr>
          </a:p>
          <a:p>
            <a:pPr marL="227965" indent="-227965">
              <a:lnSpc>
                <a:spcPct val="100000"/>
              </a:lnSpc>
              <a:spcBef>
                <a:spcPts val="155"/>
              </a:spcBef>
              <a:buFont typeface="Symbol" panose="05050102010706020507"/>
              <a:buChar char=""/>
              <a:tabLst>
                <a:tab pos="227965" algn="l"/>
              </a:tabLst>
            </a:pPr>
            <a:r>
              <a:rPr sz="1300" i="1" dirty="0">
                <a:latin typeface="Times New Roman" panose="02020603050405020304"/>
                <a:cs typeface="Times New Roman" panose="02020603050405020304"/>
              </a:rPr>
              <a:t>Ngân</a:t>
            </a:r>
            <a:r>
              <a:rPr sz="1300" i="1" spc="-45"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hàng</a:t>
            </a:r>
            <a:r>
              <a:rPr sz="1300" i="1" spc="-40"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hưởng:</a:t>
            </a:r>
            <a:r>
              <a:rPr sz="1300" i="1" spc="-40" dirty="0">
                <a:latin typeface="Times New Roman" panose="02020603050405020304"/>
                <a:cs typeface="Times New Roman" panose="02020603050405020304"/>
              </a:rPr>
              <a:t> </a:t>
            </a:r>
            <a:r>
              <a:rPr sz="1300" i="1" spc="-10" dirty="0">
                <a:latin typeface="Times New Roman" panose="02020603050405020304"/>
                <a:cs typeface="Times New Roman" panose="02020603050405020304"/>
              </a:rPr>
              <a:t>Vietcombank</a:t>
            </a:r>
            <a:endParaRPr sz="1300" dirty="0">
              <a:latin typeface="Times New Roman" panose="02020603050405020304"/>
              <a:cs typeface="Times New Roman" panose="02020603050405020304"/>
            </a:endParaRPr>
          </a:p>
          <a:p>
            <a:pPr marL="227965" indent="-227965">
              <a:lnSpc>
                <a:spcPct val="100000"/>
              </a:lnSpc>
              <a:spcBef>
                <a:spcPts val="145"/>
              </a:spcBef>
              <a:buFont typeface="Symbol" panose="05050102010706020507"/>
              <a:buChar char=""/>
              <a:tabLst>
                <a:tab pos="227965" algn="l"/>
              </a:tabLst>
            </a:pPr>
            <a:r>
              <a:rPr sz="1300" i="1" dirty="0">
                <a:latin typeface="Times New Roman" panose="02020603050405020304"/>
                <a:cs typeface="Times New Roman" panose="02020603050405020304"/>
              </a:rPr>
              <a:t>Số</a:t>
            </a:r>
            <a:r>
              <a:rPr sz="1300" i="1" spc="-30"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tiền:</a:t>
            </a:r>
            <a:r>
              <a:rPr sz="1300" i="1" spc="-30"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1</a:t>
            </a:r>
            <a:r>
              <a:rPr lang="en-US" sz="1300" i="1" dirty="0">
                <a:latin typeface="Times New Roman" panose="02020603050405020304"/>
                <a:cs typeface="Times New Roman" panose="02020603050405020304"/>
              </a:rPr>
              <a:t>0,0</a:t>
            </a:r>
            <a:r>
              <a:rPr sz="1300" i="1" dirty="0">
                <a:latin typeface="Times New Roman" panose="02020603050405020304"/>
                <a:cs typeface="Times New Roman" panose="02020603050405020304"/>
              </a:rPr>
              <a:t>00,000</a:t>
            </a:r>
            <a:r>
              <a:rPr sz="1300" i="1" spc="-30" dirty="0">
                <a:latin typeface="Times New Roman" panose="02020603050405020304"/>
                <a:cs typeface="Times New Roman" panose="02020603050405020304"/>
              </a:rPr>
              <a:t> </a:t>
            </a:r>
            <a:r>
              <a:rPr sz="1300" i="1" spc="-25" dirty="0">
                <a:latin typeface="Times New Roman" panose="02020603050405020304"/>
                <a:cs typeface="Times New Roman" panose="02020603050405020304"/>
              </a:rPr>
              <a:t>VND</a:t>
            </a:r>
            <a:endParaRPr sz="1300" dirty="0">
              <a:latin typeface="Times New Roman" panose="02020603050405020304"/>
              <a:cs typeface="Times New Roman" panose="02020603050405020304"/>
            </a:endParaRPr>
          </a:p>
          <a:p>
            <a:pPr marL="12700">
              <a:lnSpc>
                <a:spcPct val="100000"/>
              </a:lnSpc>
              <a:spcBef>
                <a:spcPts val="100"/>
              </a:spcBef>
            </a:pPr>
            <a:r>
              <a:rPr lang="en-US" sz="1300" i="1" dirty="0">
                <a:latin typeface="Times New Roman" panose="02020603050405020304"/>
                <a:cs typeface="Times New Roman" panose="02020603050405020304"/>
              </a:rPr>
              <a:t>     </a:t>
            </a:r>
            <a:r>
              <a:rPr sz="1300" i="1" dirty="0" err="1">
                <a:latin typeface="Times New Roman" panose="02020603050405020304"/>
                <a:cs typeface="Times New Roman" panose="02020603050405020304"/>
              </a:rPr>
              <a:t>Nội</a:t>
            </a:r>
            <a:r>
              <a:rPr sz="1300" i="1" spc="-35" dirty="0">
                <a:latin typeface="Times New Roman" panose="02020603050405020304"/>
                <a:cs typeface="Times New Roman" panose="02020603050405020304"/>
              </a:rPr>
              <a:t> </a:t>
            </a:r>
            <a:r>
              <a:rPr sz="1300" i="1" dirty="0">
                <a:latin typeface="Times New Roman" panose="02020603050405020304"/>
                <a:cs typeface="Times New Roman" panose="02020603050405020304"/>
              </a:rPr>
              <a:t>dung:</a:t>
            </a:r>
            <a:r>
              <a:rPr sz="1300" i="1" spc="-15" dirty="0">
                <a:latin typeface="Times New Roman" panose="02020603050405020304"/>
                <a:cs typeface="Times New Roman" panose="02020603050405020304"/>
              </a:rPr>
              <a:t> </a:t>
            </a:r>
            <a:r>
              <a:rPr lang="nl-NL" sz="1300" dirty="0">
                <a:solidFill>
                  <a:srgbClr val="FF0000"/>
                </a:solidFill>
                <a:latin typeface="Times New Roman" panose="02020603050405020304"/>
                <a:cs typeface="Times New Roman" panose="02020603050405020304"/>
              </a:rPr>
              <a:t>Nguyen Van</a:t>
            </a:r>
            <a:r>
              <a:rPr lang="nl-NL" sz="1300" spc="-5" dirty="0">
                <a:solidFill>
                  <a:srgbClr val="FF0000"/>
                </a:solidFill>
                <a:latin typeface="Times New Roman" panose="02020603050405020304"/>
                <a:cs typeface="Times New Roman" panose="02020603050405020304"/>
              </a:rPr>
              <a:t> </a:t>
            </a:r>
            <a:r>
              <a:rPr lang="nl-NL" sz="1300" spc="-10" dirty="0">
                <a:solidFill>
                  <a:srgbClr val="FF0000"/>
                </a:solidFill>
                <a:latin typeface="Times New Roman" panose="02020603050405020304"/>
                <a:cs typeface="Times New Roman" panose="02020603050405020304"/>
              </a:rPr>
              <a:t>Anh_2415042133333_HP0125</a:t>
            </a:r>
            <a:endParaRPr lang="nl-NL" sz="1300" dirty="0">
              <a:latin typeface="Times New Roman" panose="02020603050405020304"/>
              <a:cs typeface="Times New Roman" panose="02020603050405020304"/>
            </a:endParaRPr>
          </a:p>
          <a:p>
            <a:pPr marL="228600" marR="5080" indent="-228600">
              <a:lnSpc>
                <a:spcPct val="106000"/>
              </a:lnSpc>
              <a:spcBef>
                <a:spcPts val="50"/>
              </a:spcBef>
              <a:buFont typeface="Symbol" panose="05050102010706020507"/>
              <a:buChar char=""/>
              <a:tabLst>
                <a:tab pos="228600" algn="l"/>
              </a:tabLst>
            </a:pPr>
            <a:endParaRPr sz="1300" dirty="0">
              <a:latin typeface="Times New Roman" panose="02020603050405020304"/>
              <a:cs typeface="Times New Roman" panose="02020603050405020304"/>
            </a:endParaRPr>
          </a:p>
        </p:txBody>
      </p:sp>
      <p:pic>
        <p:nvPicPr>
          <p:cNvPr id="33" name="Picture 32"/>
          <p:cNvPicPr>
            <a:picLocks noChangeAspect="1"/>
          </p:cNvPicPr>
          <p:nvPr/>
        </p:nvPicPr>
        <p:blipFill>
          <a:blip r:embed="rId2"/>
          <a:stretch>
            <a:fillRect/>
          </a:stretch>
        </p:blipFill>
        <p:spPr>
          <a:xfrm>
            <a:off x="0" y="5646929"/>
            <a:ext cx="854226" cy="801496"/>
          </a:xfrm>
          <a:prstGeom prst="rect">
            <a:avLst/>
          </a:prstGeom>
        </p:spPr>
      </p:pic>
      <p:sp>
        <p:nvSpPr>
          <p:cNvPr id="16" name="Text Box 15"/>
          <p:cNvSpPr txBox="1"/>
          <p:nvPr/>
        </p:nvSpPr>
        <p:spPr>
          <a:xfrm>
            <a:off x="622300" y="5611343"/>
            <a:ext cx="9827260" cy="1877758"/>
          </a:xfrm>
          <a:prstGeom prst="rect">
            <a:avLst/>
          </a:prstGeom>
          <a:noFill/>
        </p:spPr>
        <p:txBody>
          <a:bodyPr wrap="square" rtlCol="0">
            <a:spAutoFit/>
          </a:bodyPr>
          <a:lstStyle/>
          <a:p>
            <a:r>
              <a:rPr lang="en-US" b="1" u="sng" dirty="0" err="1">
                <a:solidFill>
                  <a:srgbClr val="FF0000"/>
                </a:solidFill>
                <a:latin typeface="Times New Roman" panose="02020603050405020304" pitchFamily="18" charset="0"/>
                <a:cs typeface="Times New Roman" panose="02020603050405020304" pitchFamily="18" charset="0"/>
              </a:rPr>
              <a:t>Lưu</a:t>
            </a:r>
            <a:r>
              <a:rPr lang="en-US" b="1" u="sng" dirty="0">
                <a:solidFill>
                  <a:srgbClr val="FF0000"/>
                </a:solidFill>
                <a:latin typeface="Times New Roman" panose="02020603050405020304" pitchFamily="18" charset="0"/>
                <a:cs typeface="Times New Roman" panose="02020603050405020304" pitchFamily="18" charset="0"/>
              </a:rPr>
              <a:t> ý</a:t>
            </a:r>
            <a:r>
              <a:rPr lang="en-US" sz="1200" dirty="0">
                <a:latin typeface="Times New Roman" panose="02020603050405020304" pitchFamily="18" charset="0"/>
                <a:cs typeface="Times New Roman" panose="02020603050405020304" pitchFamily="18" charset="0"/>
              </a:rPr>
              <a:t>: </a:t>
            </a:r>
          </a:p>
          <a:p>
            <a:r>
              <a:rPr sz="1200" dirty="0">
                <a:solidFill>
                  <a:srgbClr val="FF0000"/>
                </a:solidFill>
                <a:latin typeface="Times New Roman" panose="02020603050405020304"/>
                <a:cs typeface="Times New Roman" panose="02020603050405020304"/>
                <a:sym typeface="+mn-ea"/>
              </a:rPr>
              <a:t>&lt;SỐ</a:t>
            </a:r>
            <a:r>
              <a:rPr sz="1200" spc="-40" dirty="0">
                <a:solidFill>
                  <a:srgbClr val="FF0000"/>
                </a:solidFill>
                <a:latin typeface="Times New Roman" panose="02020603050405020304"/>
                <a:cs typeface="Times New Roman" panose="02020603050405020304"/>
                <a:sym typeface="+mn-ea"/>
              </a:rPr>
              <a:t> </a:t>
            </a:r>
            <a:r>
              <a:rPr sz="1200" spc="-20" dirty="0">
                <a:solidFill>
                  <a:srgbClr val="FF0000"/>
                </a:solidFill>
                <a:latin typeface="Times New Roman" panose="02020603050405020304"/>
                <a:cs typeface="Times New Roman" panose="02020603050405020304"/>
                <a:sym typeface="+mn-ea"/>
              </a:rPr>
              <a:t>TIỀN&gt;</a:t>
            </a:r>
            <a:r>
              <a:rPr lang="en-US" altLang="en-US" sz="1200" spc="-20" dirty="0">
                <a:solidFill>
                  <a:srgbClr val="FF0000"/>
                </a:solidFill>
                <a:latin typeface="Times New Roman" panose="02020603050405020304"/>
                <a:cs typeface="Times New Roman" panose="02020603050405020304"/>
                <a:sym typeface="+mn-ea"/>
              </a:rPr>
              <a:t> tại mục (1) và  (2) </a:t>
            </a:r>
            <a:r>
              <a:rPr lang="en-US" altLang="en-US" sz="1200" spc="-20" dirty="0">
                <a:solidFill>
                  <a:schemeClr val="tx1"/>
                </a:solidFill>
                <a:latin typeface="Times New Roman" panose="02020603050405020304"/>
                <a:cs typeface="Times New Roman" panose="02020603050405020304"/>
                <a:sym typeface="+mn-ea"/>
              </a:rPr>
              <a:t>là số tiền tương ứng với từng khoản phí (học phí/bảo </a:t>
            </a:r>
            <a:r>
              <a:rPr lang="en-US" altLang="en-US" sz="1200" spc="-20" dirty="0" err="1">
                <a:solidFill>
                  <a:schemeClr val="tx1"/>
                </a:solidFill>
                <a:latin typeface="Times New Roman" panose="02020603050405020304"/>
                <a:cs typeface="Times New Roman" panose="02020603050405020304"/>
                <a:sym typeface="+mn-ea"/>
              </a:rPr>
              <a:t>hiểm</a:t>
            </a:r>
            <a:r>
              <a:rPr lang="en-US" altLang="en-US" sz="1200" spc="-20" dirty="0">
                <a:solidFill>
                  <a:schemeClr val="tx1"/>
                </a:solidFill>
                <a:latin typeface="Times New Roman" panose="02020603050405020304"/>
                <a:cs typeface="Times New Roman" panose="02020603050405020304"/>
                <a:sym typeface="+mn-ea"/>
              </a:rPr>
              <a:t> y </a:t>
            </a:r>
            <a:r>
              <a:rPr lang="en-US" altLang="en-US" sz="1200" spc="-20" dirty="0" err="1">
                <a:solidFill>
                  <a:schemeClr val="tx1"/>
                </a:solidFill>
                <a:latin typeface="Times New Roman" panose="02020603050405020304"/>
                <a:cs typeface="Times New Roman" panose="02020603050405020304"/>
                <a:sym typeface="+mn-ea"/>
              </a:rPr>
              <a:t>tế</a:t>
            </a:r>
            <a:r>
              <a:rPr lang="en-US" altLang="en-US" sz="1200" spc="-20" dirty="0">
                <a:solidFill>
                  <a:schemeClr val="tx1"/>
                </a:solidFill>
                <a:latin typeface="Times New Roman" panose="02020603050405020304"/>
                <a:cs typeface="Times New Roman" panose="02020603050405020304"/>
                <a:sym typeface="+mn-ea"/>
              </a:rPr>
              <a:t>/bảo </a:t>
            </a:r>
            <a:r>
              <a:rPr lang="en-US" altLang="en-US" sz="1200" spc="-20" dirty="0" err="1">
                <a:solidFill>
                  <a:schemeClr val="tx1"/>
                </a:solidFill>
                <a:latin typeface="Times New Roman" panose="02020603050405020304"/>
                <a:cs typeface="Times New Roman" panose="02020603050405020304"/>
                <a:sym typeface="+mn-ea"/>
              </a:rPr>
              <a:t>hiểm</a:t>
            </a:r>
            <a:r>
              <a:rPr lang="en-US" altLang="en-US" sz="1200" spc="-20" dirty="0">
                <a:solidFill>
                  <a:schemeClr val="tx1"/>
                </a:solidFill>
                <a:latin typeface="Times New Roman" panose="02020603050405020304"/>
                <a:cs typeface="Times New Roman" panose="02020603050405020304"/>
                <a:sym typeface="+mn-ea"/>
              </a:rPr>
              <a:t> </a:t>
            </a:r>
            <a:r>
              <a:rPr lang="en-US" altLang="en-US" sz="1200" spc="-20" dirty="0" err="1">
                <a:solidFill>
                  <a:schemeClr val="tx1"/>
                </a:solidFill>
                <a:latin typeface="Times New Roman" panose="02020603050405020304"/>
                <a:cs typeface="Times New Roman" panose="02020603050405020304"/>
                <a:sym typeface="+mn-ea"/>
              </a:rPr>
              <a:t>thân</a:t>
            </a:r>
            <a:r>
              <a:rPr lang="en-US" altLang="en-US" sz="1200" spc="-20" dirty="0">
                <a:solidFill>
                  <a:schemeClr val="tx1"/>
                </a:solidFill>
                <a:latin typeface="Times New Roman" panose="02020603050405020304"/>
                <a:cs typeface="Times New Roman" panose="02020603050405020304"/>
                <a:sym typeface="+mn-ea"/>
              </a:rPr>
              <a:t> </a:t>
            </a:r>
            <a:r>
              <a:rPr lang="en-US" altLang="en-US" sz="1200" spc="-20" dirty="0" err="1">
                <a:solidFill>
                  <a:schemeClr val="tx1"/>
                </a:solidFill>
                <a:latin typeface="Times New Roman" panose="02020603050405020304"/>
                <a:cs typeface="Times New Roman" panose="02020603050405020304"/>
                <a:sym typeface="+mn-ea"/>
              </a:rPr>
              <a:t>thể</a:t>
            </a:r>
            <a:r>
              <a:rPr lang="en-US" altLang="en-US" sz="1200" spc="-20" dirty="0">
                <a:solidFill>
                  <a:schemeClr val="tx1"/>
                </a:solidFill>
                <a:latin typeface="Times New Roman" panose="02020603050405020304"/>
                <a:cs typeface="Times New Roman" panose="02020603050405020304"/>
                <a:sym typeface="+mn-ea"/>
              </a:rPr>
              <a:t>). Sinh viên không cộng gộp các khoản phí </a:t>
            </a:r>
          </a:p>
          <a:p>
            <a:r>
              <a:rPr lang="en-US" altLang="en-US" sz="1200" spc="-20" dirty="0">
                <a:solidFill>
                  <a:schemeClr val="tx1"/>
                </a:solidFill>
                <a:latin typeface="Times New Roman" panose="02020603050405020304"/>
                <a:cs typeface="Times New Roman" panose="02020603050405020304"/>
                <a:sym typeface="+mn-ea"/>
              </a:rPr>
              <a:t>Sinh viên yêu cầu ngân hàng</a:t>
            </a:r>
            <a:r>
              <a:rPr lang="en-US" altLang="en-US" sz="1200" spc="-20" dirty="0">
                <a:solidFill>
                  <a:srgbClr val="FF0000"/>
                </a:solidFill>
                <a:latin typeface="Times New Roman" panose="02020603050405020304"/>
                <a:cs typeface="Times New Roman" panose="02020603050405020304"/>
                <a:sym typeface="+mn-ea"/>
              </a:rPr>
              <a:t> thực hiện thanh toán theo đúng thứ tự</a:t>
            </a:r>
            <a:r>
              <a:rPr lang="en-US" altLang="en-US" sz="1200" spc="-20" dirty="0">
                <a:solidFill>
                  <a:schemeClr val="tx1"/>
                </a:solidFill>
                <a:latin typeface="Times New Roman" panose="02020603050405020304"/>
                <a:cs typeface="Times New Roman" panose="02020603050405020304"/>
                <a:sym typeface="+mn-ea"/>
              </a:rPr>
              <a:t> từng khoản phí (học phí --&gt; bảo </a:t>
            </a:r>
            <a:r>
              <a:rPr lang="en-US" altLang="en-US" sz="1200" spc="-20" dirty="0" err="1">
                <a:solidFill>
                  <a:schemeClr val="tx1"/>
                </a:solidFill>
                <a:latin typeface="Times New Roman" panose="02020603050405020304"/>
                <a:cs typeface="Times New Roman" panose="02020603050405020304"/>
                <a:sym typeface="+mn-ea"/>
              </a:rPr>
              <a:t>hiểm</a:t>
            </a:r>
            <a:r>
              <a:rPr lang="en-US" altLang="en-US" sz="1200" spc="-20" dirty="0">
                <a:solidFill>
                  <a:schemeClr val="tx1"/>
                </a:solidFill>
                <a:latin typeface="Times New Roman" panose="02020603050405020304"/>
                <a:cs typeface="Times New Roman" panose="02020603050405020304"/>
                <a:sym typeface="+mn-ea"/>
              </a:rPr>
              <a:t> y </a:t>
            </a:r>
            <a:r>
              <a:rPr lang="en-US" altLang="en-US" sz="1200" spc="-20" dirty="0" err="1">
                <a:solidFill>
                  <a:schemeClr val="tx1"/>
                </a:solidFill>
                <a:latin typeface="Times New Roman" panose="02020603050405020304"/>
                <a:cs typeface="Times New Roman" panose="02020603050405020304"/>
                <a:sym typeface="+mn-ea"/>
              </a:rPr>
              <a:t>tế</a:t>
            </a:r>
            <a:r>
              <a:rPr lang="en-US" altLang="en-US" sz="1200" spc="-20" dirty="0">
                <a:solidFill>
                  <a:schemeClr val="tx1"/>
                </a:solidFill>
                <a:latin typeface="Times New Roman" panose="02020603050405020304"/>
                <a:cs typeface="Times New Roman" panose="02020603050405020304"/>
                <a:sym typeface="+mn-ea"/>
              </a:rPr>
              <a:t> --&gt; </a:t>
            </a:r>
            <a:r>
              <a:rPr lang="en-US" altLang="en-US" sz="1200" spc="-20" dirty="0" err="1">
                <a:solidFill>
                  <a:schemeClr val="tx1"/>
                </a:solidFill>
                <a:latin typeface="Times New Roman" panose="02020603050405020304"/>
                <a:cs typeface="Times New Roman" panose="02020603050405020304"/>
                <a:sym typeface="+mn-ea"/>
              </a:rPr>
              <a:t>bảo</a:t>
            </a:r>
            <a:r>
              <a:rPr lang="en-US" altLang="en-US" sz="1200" spc="-20" dirty="0">
                <a:solidFill>
                  <a:schemeClr val="tx1"/>
                </a:solidFill>
                <a:latin typeface="Times New Roman" panose="02020603050405020304"/>
                <a:cs typeface="Times New Roman" panose="02020603050405020304"/>
                <a:sym typeface="+mn-ea"/>
              </a:rPr>
              <a:t> </a:t>
            </a:r>
            <a:r>
              <a:rPr lang="en-US" altLang="en-US" sz="1200" spc="-20" dirty="0" err="1">
                <a:solidFill>
                  <a:schemeClr val="tx1"/>
                </a:solidFill>
                <a:latin typeface="Times New Roman" panose="02020603050405020304"/>
                <a:cs typeface="Times New Roman" panose="02020603050405020304"/>
                <a:sym typeface="+mn-ea"/>
              </a:rPr>
              <a:t>hiểm</a:t>
            </a:r>
            <a:r>
              <a:rPr lang="en-US" altLang="en-US" sz="1200" spc="-20" dirty="0">
                <a:solidFill>
                  <a:schemeClr val="tx1"/>
                </a:solidFill>
                <a:latin typeface="Times New Roman" panose="02020603050405020304"/>
                <a:cs typeface="Times New Roman" panose="02020603050405020304"/>
                <a:sym typeface="+mn-ea"/>
              </a:rPr>
              <a:t> </a:t>
            </a:r>
            <a:r>
              <a:rPr lang="en-US" altLang="en-US" sz="1200" spc="-20" dirty="0" err="1">
                <a:solidFill>
                  <a:schemeClr val="tx1"/>
                </a:solidFill>
                <a:latin typeface="Times New Roman" panose="02020603050405020304"/>
                <a:cs typeface="Times New Roman" panose="02020603050405020304"/>
                <a:sym typeface="+mn-ea"/>
              </a:rPr>
              <a:t>thân</a:t>
            </a:r>
            <a:r>
              <a:rPr lang="en-US" altLang="en-US" sz="1200" spc="-20" dirty="0">
                <a:solidFill>
                  <a:schemeClr val="tx1"/>
                </a:solidFill>
                <a:latin typeface="Times New Roman" panose="02020603050405020304"/>
                <a:cs typeface="Times New Roman" panose="02020603050405020304"/>
                <a:sym typeface="+mn-ea"/>
              </a:rPr>
              <a:t> </a:t>
            </a:r>
            <a:r>
              <a:rPr lang="en-US" altLang="en-US" sz="1200" spc="-20" dirty="0" err="1">
                <a:solidFill>
                  <a:schemeClr val="tx1"/>
                </a:solidFill>
                <a:latin typeface="Times New Roman" panose="02020603050405020304"/>
                <a:cs typeface="Times New Roman" panose="02020603050405020304"/>
                <a:sym typeface="+mn-ea"/>
              </a:rPr>
              <a:t>thể</a:t>
            </a:r>
            <a:r>
              <a:rPr lang="en-US" altLang="en-US" sz="1200" spc="-20" dirty="0">
                <a:solidFill>
                  <a:schemeClr val="tx1"/>
                </a:solidFill>
                <a:latin typeface="Times New Roman" panose="02020603050405020304"/>
                <a:cs typeface="Times New Roman" panose="02020603050405020304"/>
                <a:sym typeface="+mn-ea"/>
              </a:rPr>
              <a:t>)</a:t>
            </a:r>
          </a:p>
          <a:p>
            <a:pPr marL="97790">
              <a:lnSpc>
                <a:spcPct val="100000"/>
              </a:lnSpc>
              <a:spcBef>
                <a:spcPts val="415"/>
              </a:spcBef>
            </a:pPr>
            <a:r>
              <a:rPr lang="en-US" sz="1200" b="1" dirty="0">
                <a:latin typeface="Times New Roman" panose="02020603050405020304"/>
                <a:cs typeface="Times New Roman" panose="02020603050405020304"/>
              </a:rPr>
              <a:t>.</a:t>
            </a:r>
            <a:r>
              <a:rPr lang="en-US" sz="1200" b="1" spc="-15"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Nội</a:t>
            </a:r>
            <a:r>
              <a:rPr lang="en-US" sz="1200" b="1" spc="-10" dirty="0">
                <a:latin typeface="Times New Roman" panose="02020603050405020304"/>
                <a:cs typeface="Times New Roman" panose="02020603050405020304"/>
              </a:rPr>
              <a:t> </a:t>
            </a:r>
            <a:r>
              <a:rPr lang="en-US" sz="1200" b="1" dirty="0">
                <a:latin typeface="Times New Roman" panose="02020603050405020304"/>
                <a:cs typeface="Times New Roman" panose="02020603050405020304"/>
              </a:rPr>
              <a:t>dung</a:t>
            </a:r>
            <a:r>
              <a:rPr lang="en-US" sz="1200" b="1" spc="-10"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giao</a:t>
            </a:r>
            <a:r>
              <a:rPr lang="en-US" sz="1200" b="1" spc="-15"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dịch</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nhập</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nội</a:t>
            </a:r>
            <a:r>
              <a:rPr lang="en-US" sz="1200" b="1" dirty="0">
                <a:latin typeface="Times New Roman" panose="02020603050405020304"/>
                <a:cs typeface="Times New Roman" panose="02020603050405020304"/>
              </a:rPr>
              <a:t> dung </a:t>
            </a:r>
            <a:r>
              <a:rPr lang="en-US" sz="1200" b="1" dirty="0" err="1">
                <a:latin typeface="Times New Roman" panose="02020603050405020304"/>
                <a:cs typeface="Times New Roman" panose="02020603050405020304"/>
              </a:rPr>
              <a:t>chuyển</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tiền</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học</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phí</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theo</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cú</a:t>
            </a:r>
            <a:r>
              <a:rPr lang="en-US" sz="1200" b="1" dirty="0">
                <a:latin typeface="Times New Roman" panose="02020603050405020304"/>
                <a:cs typeface="Times New Roman" panose="02020603050405020304"/>
              </a:rPr>
              <a:t> </a:t>
            </a:r>
            <a:r>
              <a:rPr lang="en-US" sz="1200" b="1" dirty="0" err="1">
                <a:latin typeface="Times New Roman" panose="02020603050405020304"/>
                <a:cs typeface="Times New Roman" panose="02020603050405020304"/>
              </a:rPr>
              <a:t>pháp</a:t>
            </a:r>
            <a:endParaRPr lang="en-US" sz="1200" b="1" dirty="0">
              <a:latin typeface="Times New Roman" panose="02020603050405020304"/>
              <a:cs typeface="Times New Roman" panose="02020603050405020304"/>
            </a:endParaRPr>
          </a:p>
          <a:p>
            <a:pPr marL="99695" marR="86360" algn="just">
              <a:lnSpc>
                <a:spcPct val="103000"/>
              </a:lnSpc>
              <a:spcBef>
                <a:spcPts val="295"/>
              </a:spcBef>
            </a:pPr>
            <a:r>
              <a:rPr lang="en-US" sz="1200" dirty="0" err="1">
                <a:latin typeface="Times New Roman" panose="02020603050405020304"/>
                <a:cs typeface="Times New Roman" panose="02020603050405020304"/>
              </a:rPr>
              <a:t>Nhập</a:t>
            </a:r>
            <a:r>
              <a:rPr lang="en-US" sz="1200" spc="150" dirty="0">
                <a:latin typeface="Times New Roman" panose="02020603050405020304"/>
                <a:cs typeface="Times New Roman" panose="02020603050405020304"/>
              </a:rPr>
              <a:t> </a:t>
            </a:r>
            <a:r>
              <a:rPr lang="en-US" sz="1200" dirty="0" err="1">
                <a:latin typeface="Times New Roman" panose="02020603050405020304"/>
                <a:cs typeface="Times New Roman" panose="02020603050405020304"/>
              </a:rPr>
              <a:t>theo</a:t>
            </a:r>
            <a:r>
              <a:rPr lang="en-US" sz="1200" spc="155" dirty="0">
                <a:latin typeface="Times New Roman" panose="02020603050405020304"/>
                <a:cs typeface="Times New Roman" panose="02020603050405020304"/>
              </a:rPr>
              <a:t> </a:t>
            </a:r>
            <a:r>
              <a:rPr lang="en-US" sz="1200" spc="-25" dirty="0" err="1">
                <a:latin typeface="Times New Roman" panose="02020603050405020304"/>
                <a:cs typeface="Times New Roman" panose="02020603050405020304"/>
              </a:rPr>
              <a:t>cú</a:t>
            </a:r>
            <a:r>
              <a:rPr lang="en-US" sz="1200" spc="-25" dirty="0">
                <a:latin typeface="Times New Roman" panose="02020603050405020304"/>
                <a:cs typeface="Times New Roman" panose="02020603050405020304"/>
              </a:rPr>
              <a:t> </a:t>
            </a:r>
            <a:r>
              <a:rPr lang="en-US" sz="1200" dirty="0" err="1">
                <a:latin typeface="Times New Roman" panose="02020603050405020304"/>
                <a:cs typeface="Times New Roman" panose="02020603050405020304"/>
              </a:rPr>
              <a:t>pháp</a:t>
            </a:r>
            <a:r>
              <a:rPr lang="en-US" sz="1200" dirty="0">
                <a:latin typeface="Times New Roman" panose="02020603050405020304"/>
                <a:cs typeface="Times New Roman" panose="02020603050405020304"/>
              </a:rPr>
              <a:t> </a:t>
            </a:r>
            <a:r>
              <a:rPr lang="en-US" sz="1200" dirty="0" err="1">
                <a:latin typeface="Times New Roman" panose="02020603050405020304"/>
                <a:cs typeface="Times New Roman" panose="02020603050405020304"/>
              </a:rPr>
              <a:t>và</a:t>
            </a:r>
            <a:r>
              <a:rPr lang="en-US" sz="1200" dirty="0">
                <a:latin typeface="Times New Roman" panose="02020603050405020304"/>
                <a:cs typeface="Times New Roman" panose="02020603050405020304"/>
              </a:rPr>
              <a:t> </a:t>
            </a:r>
            <a:r>
              <a:rPr lang="en-US" sz="1200" dirty="0" err="1">
                <a:latin typeface="Times New Roman" panose="02020603050405020304"/>
                <a:cs typeface="Times New Roman" panose="02020603050405020304"/>
              </a:rPr>
              <a:t>nguyên</a:t>
            </a:r>
            <a:r>
              <a:rPr lang="en-US" sz="1200" dirty="0">
                <a:latin typeface="Times New Roman" panose="02020603050405020304"/>
                <a:cs typeface="Times New Roman" panose="02020603050405020304"/>
              </a:rPr>
              <a:t> </a:t>
            </a:r>
            <a:r>
              <a:rPr lang="en-US" sz="1200" dirty="0" err="1">
                <a:latin typeface="Times New Roman" panose="02020603050405020304"/>
                <a:cs typeface="Times New Roman" panose="02020603050405020304"/>
              </a:rPr>
              <a:t>tắc</a:t>
            </a:r>
            <a:r>
              <a:rPr lang="en-US" sz="1200" dirty="0">
                <a:latin typeface="Times New Roman" panose="02020603050405020304"/>
                <a:cs typeface="Times New Roman" panose="02020603050405020304"/>
              </a:rPr>
              <a:t> </a:t>
            </a:r>
            <a:r>
              <a:rPr lang="en-US" sz="1200" dirty="0" err="1">
                <a:latin typeface="Times New Roman" panose="02020603050405020304"/>
                <a:cs typeface="Times New Roman" panose="02020603050405020304"/>
              </a:rPr>
              <a:t>sau</a:t>
            </a:r>
            <a:r>
              <a:rPr lang="en-US" sz="1200" dirty="0">
                <a:latin typeface="Times New Roman" panose="02020603050405020304"/>
                <a:cs typeface="Times New Roman" panose="02020603050405020304"/>
              </a:rPr>
              <a:t>:</a:t>
            </a:r>
          </a:p>
          <a:p>
            <a:pPr marL="385445" marR="86360" indent="-285750" algn="just">
              <a:lnSpc>
                <a:spcPct val="103000"/>
              </a:lnSpc>
              <a:spcBef>
                <a:spcPts val="295"/>
              </a:spcBef>
              <a:buAutoNum type="romanUcParenBoth"/>
            </a:pPr>
            <a:r>
              <a:rPr lang="en-US" sz="1200" spc="-45" dirty="0" err="1">
                <a:latin typeface="Times New Roman" panose="02020603050405020304"/>
                <a:cs typeface="Times New Roman" panose="02020603050405020304"/>
              </a:rPr>
              <a:t>Nếu</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nộp</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học</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phí</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Họ</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và</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tên</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sinh</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viên_Mã</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sinh</a:t>
            </a:r>
            <a:r>
              <a:rPr lang="en-US" sz="1200" spc="-45" dirty="0">
                <a:latin typeface="Times New Roman" panose="02020603050405020304"/>
                <a:cs typeface="Times New Roman" panose="02020603050405020304"/>
              </a:rPr>
              <a:t> viên_HP0125</a:t>
            </a:r>
          </a:p>
          <a:p>
            <a:pPr marL="385445" marR="86360" indent="-285750" algn="just">
              <a:lnSpc>
                <a:spcPct val="103000"/>
              </a:lnSpc>
              <a:spcBef>
                <a:spcPts val="295"/>
              </a:spcBef>
              <a:buAutoNum type="romanUcParenBoth"/>
            </a:pPr>
            <a:r>
              <a:rPr lang="en-US" sz="1200" spc="-45" dirty="0" err="1">
                <a:latin typeface="Times New Roman" panose="02020603050405020304"/>
                <a:cs typeface="Times New Roman" panose="02020603050405020304"/>
              </a:rPr>
              <a:t>Nếu</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nộp</a:t>
            </a:r>
            <a:r>
              <a:rPr lang="en-US" sz="1200" spc="-45" dirty="0">
                <a:latin typeface="Times New Roman" panose="02020603050405020304"/>
                <a:cs typeface="Times New Roman" panose="02020603050405020304"/>
              </a:rPr>
              <a:t> BHYT: </a:t>
            </a:r>
            <a:r>
              <a:rPr lang="en-US" sz="1200" spc="-45" dirty="0" err="1">
                <a:latin typeface="Times New Roman" panose="02020603050405020304"/>
                <a:cs typeface="Times New Roman" panose="02020603050405020304"/>
              </a:rPr>
              <a:t>Họ</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và</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tên</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sinh</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viên_Mã</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sinh</a:t>
            </a:r>
            <a:r>
              <a:rPr lang="en-US" sz="1200" spc="-45" dirty="0">
                <a:latin typeface="Times New Roman" panose="02020603050405020304"/>
                <a:cs typeface="Times New Roman" panose="02020603050405020304"/>
              </a:rPr>
              <a:t> viên_BHYT2026</a:t>
            </a:r>
          </a:p>
          <a:p>
            <a:pPr marL="385445" marR="86360" indent="-285750" algn="just">
              <a:lnSpc>
                <a:spcPct val="103000"/>
              </a:lnSpc>
              <a:spcBef>
                <a:spcPts val="295"/>
              </a:spcBef>
              <a:buAutoNum type="romanUcParenBoth"/>
            </a:pPr>
            <a:r>
              <a:rPr lang="en-US" sz="1200" spc="-45" dirty="0" err="1">
                <a:latin typeface="Times New Roman" panose="02020603050405020304"/>
                <a:cs typeface="Times New Roman" panose="02020603050405020304"/>
              </a:rPr>
              <a:t>Nếu</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nộp</a:t>
            </a:r>
            <a:r>
              <a:rPr lang="en-US" sz="1200" spc="-45" dirty="0">
                <a:latin typeface="Times New Roman" panose="02020603050405020304"/>
                <a:cs typeface="Times New Roman" panose="02020603050405020304"/>
              </a:rPr>
              <a:t> BHTT: </a:t>
            </a:r>
            <a:r>
              <a:rPr lang="en-US" sz="1200" spc="-45" dirty="0" err="1">
                <a:latin typeface="Times New Roman" panose="02020603050405020304"/>
                <a:cs typeface="Times New Roman" panose="02020603050405020304"/>
              </a:rPr>
              <a:t>Họ</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và</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tên</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sinh</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viên_Mã</a:t>
            </a:r>
            <a:r>
              <a:rPr lang="en-US" sz="1200" spc="-45" dirty="0">
                <a:latin typeface="Times New Roman" panose="02020603050405020304"/>
                <a:cs typeface="Times New Roman" panose="02020603050405020304"/>
              </a:rPr>
              <a:t> </a:t>
            </a:r>
            <a:r>
              <a:rPr lang="en-US" sz="1200" spc="-45" dirty="0" err="1">
                <a:latin typeface="Times New Roman" panose="02020603050405020304"/>
                <a:cs typeface="Times New Roman" panose="02020603050405020304"/>
              </a:rPr>
              <a:t>sinh</a:t>
            </a:r>
            <a:r>
              <a:rPr lang="en-US" sz="1200" spc="-45" dirty="0">
                <a:latin typeface="Times New Roman" panose="02020603050405020304"/>
                <a:cs typeface="Times New Roman" panose="02020603050405020304"/>
              </a:rPr>
              <a:t> viên_BHTT2026</a:t>
            </a:r>
            <a:endParaRPr lang="en-US" sz="1200" dirty="0">
              <a:latin typeface="Times New Roman" panose="02020603050405020304"/>
              <a:cs typeface="Times New Roman" panose="02020603050405020304"/>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1391</Words>
  <Application>Microsoft Office PowerPoint</Application>
  <PresentationFormat>Custom</PresentationFormat>
  <Paragraphs>135</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Symbol</vt:lpstr>
      <vt:lpstr>Times New Roman</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DUNG NGUYEN</dc:creator>
  <cp:lastModifiedBy>Nguyen Thi Ai Linh (Deputy Manager - Customer - VCB Bac Da Nang)</cp:lastModifiedBy>
  <cp:revision>21</cp:revision>
  <cp:lastPrinted>2025-03-24T02:33:00Z</cp:lastPrinted>
  <dcterms:created xsi:type="dcterms:W3CDTF">2025-03-21T23:54:00Z</dcterms:created>
  <dcterms:modified xsi:type="dcterms:W3CDTF">2025-11-10T03:23:22Z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2024-06-27T07:00:00Z</vt:filetime>
  </property>
  <property fmtid="{D5CDD505-2E9C-101B-9397-08002B2CF9AE}" pid="3" name="Creator">
    <vt:lpwstr>Microsoft® Word 2016</vt:lpwstr>
  </property>
  <property fmtid="{D5CDD505-2E9C-101B-9397-08002B2CF9AE}" pid="4" name="LastSaved">
    <vt:filetime>2025-03-21T07:00:00Z</vt:filetime>
  </property>
  <property fmtid="{D5CDD505-2E9C-101B-9397-08002B2CF9AE}" pid="5" name="Producer">
    <vt:lpwstr>Microsoft® Word 2016</vt:lpwstr>
  </property>
  <property fmtid="{D5CDD505-2E9C-101B-9397-08002B2CF9AE}" pid="6" name="ICV">
    <vt:lpwstr>44E7C55D3D454DBABAAD7DDBC9989296_13</vt:lpwstr>
  </property>
  <property fmtid="{D5CDD505-2E9C-101B-9397-08002B2CF9AE}" pid="7" name="KSOProductBuildVer">
    <vt:lpwstr>1033-12.2.0.23155</vt:lpwstr>
  </property>
</Properties>
</file>